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3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35.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36.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48" r:id="rId3"/>
    <p:sldId id="349" r:id="rId4"/>
    <p:sldId id="373" r:id="rId5"/>
    <p:sldId id="374" r:id="rId6"/>
    <p:sldId id="354" r:id="rId7"/>
    <p:sldId id="357" r:id="rId8"/>
    <p:sldId id="377" r:id="rId9"/>
    <p:sldId id="380" r:id="rId10"/>
    <p:sldId id="381" r:id="rId11"/>
    <p:sldId id="384" r:id="rId12"/>
    <p:sldId id="385" r:id="rId13"/>
    <p:sldId id="382" r:id="rId14"/>
    <p:sldId id="386" r:id="rId15"/>
    <p:sldId id="383" r:id="rId16"/>
    <p:sldId id="387" r:id="rId17"/>
    <p:sldId id="309" r:id="rId18"/>
    <p:sldId id="335" r:id="rId19"/>
    <p:sldId id="365" r:id="rId20"/>
    <p:sldId id="336" r:id="rId21"/>
    <p:sldId id="319" r:id="rId22"/>
    <p:sldId id="342" r:id="rId23"/>
    <p:sldId id="343" r:id="rId24"/>
    <p:sldId id="344" r:id="rId25"/>
    <p:sldId id="308" r:id="rId26"/>
    <p:sldId id="378" r:id="rId27"/>
    <p:sldId id="367" r:id="rId28"/>
    <p:sldId id="338" r:id="rId29"/>
    <p:sldId id="339" r:id="rId30"/>
    <p:sldId id="314" r:id="rId31"/>
    <p:sldId id="340" r:id="rId32"/>
    <p:sldId id="341" r:id="rId33"/>
    <p:sldId id="346" r:id="rId34"/>
    <p:sldId id="372" r:id="rId35"/>
    <p:sldId id="332" r:id="rId36"/>
    <p:sldId id="375" r:id="rId37"/>
    <p:sldId id="303" r:id="rId38"/>
    <p:sldId id="379" r:id="rId39"/>
    <p:sldId id="376" r:id="rId40"/>
    <p:sldId id="276"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cker, Ron" initials="HR" lastIdx="1" clrIdx="0">
    <p:extLst>
      <p:ext uri="{19B8F6BF-5375-455C-9EA6-DF929625EA0E}">
        <p15:presenceInfo xmlns:p15="http://schemas.microsoft.com/office/powerpoint/2012/main" userId="S-1-5-21-148869999-3727413927-2776655787-466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DC0000"/>
    <a:srgbClr val="EB0000"/>
    <a:srgbClr val="F00000"/>
    <a:srgbClr val="DA00C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55" autoAdjust="0"/>
    <p:restoredTop sz="70692" autoAdjust="0"/>
  </p:normalViewPr>
  <p:slideViewPr>
    <p:cSldViewPr snapToGrid="0">
      <p:cViewPr varScale="1">
        <p:scale>
          <a:sx n="81" d="100"/>
          <a:sy n="81" d="100"/>
        </p:scale>
        <p:origin x="1218" y="78"/>
      </p:cViewPr>
      <p:guideLst/>
    </p:cSldViewPr>
  </p:slideViewPr>
  <p:notesTextViewPr>
    <p:cViewPr>
      <p:scale>
        <a:sx n="1" d="1"/>
        <a:sy n="1" d="1"/>
      </p:scale>
      <p:origin x="0" y="0"/>
    </p:cViewPr>
  </p:notesTextViewPr>
  <p:notesViewPr>
    <p:cSldViewPr snapToGrid="0">
      <p:cViewPr varScale="1">
        <p:scale>
          <a:sx n="86" d="100"/>
          <a:sy n="86" d="100"/>
        </p:scale>
        <p:origin x="958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on.Hacker\Desktop\Source%20Document--SAUSD%202023-2024%20Unaudited%20Actual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Ron.Hacker\Desktop\Source--ESSER%20Funds%20for%20Second%20Interim.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Ron.Hacker\Desktop\Copy%20of%202023-24%20Historical%20FTE%20Trends%20--%20Changed.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Ron.Hacker\Desktop\Source%20Document--SAUSD%202023-2024%20First%20Interim.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Ron.Hacker\Desktop\Source%20Document--SAUSD%202023-2024%20Second%20Interim--Partial%20Populate.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Ron.Hacker\AppData\Local\Microsoft\Windows\INetCache\Content.Outlook\38IJKPNM\Ending%20Fund%20Balance%20PY%20and%20CY.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on.Hacker\Desktop\Budget--To%20be%20Filed\Funded%20AD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'Tables &amp; Chart Sources'!$C$161</c:f>
              <c:strCache>
                <c:ptCount val="1"/>
                <c:pt idx="0">
                  <c:v>Second Interim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5.4197185021969539E-2"/>
                  <c:y val="3.0350193436678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C2-4538-82BE-F4A09AC5BE0D}"/>
                </c:ext>
              </c:extLst>
            </c:dLbl>
            <c:dLbl>
              <c:idx val="1"/>
              <c:layout>
                <c:manualLayout>
                  <c:x val="-4.833802988445933E-2"/>
                  <c:y val="-2.832684720756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C2-4538-82BE-F4A09AC5BE0D}"/>
                </c:ext>
              </c:extLst>
            </c:dLbl>
            <c:dLbl>
              <c:idx val="5"/>
              <c:layout>
                <c:manualLayout>
                  <c:x val="-0.10499946260117576"/>
                  <c:y val="1.2140077374671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FC2-4538-82BE-F4A09AC5BE0D}"/>
                </c:ext>
              </c:extLst>
            </c:dLbl>
            <c:dLbl>
              <c:idx val="8"/>
              <c:layout>
                <c:manualLayout>
                  <c:x val="-1.6112676628153102E-2"/>
                  <c:y val="2.83268472075671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FC2-4538-82BE-F4A09AC5BE0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Sources'!$D$159:$L$159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Sources'!$D$161:$L$161</c:f>
              <c:numCache>
                <c:formatCode>"$"#,##0_);\("$"#,##0\)</c:formatCode>
                <c:ptCount val="9"/>
                <c:pt idx="0">
                  <c:v>105947581</c:v>
                </c:pt>
                <c:pt idx="1">
                  <c:v>135014632.86000001</c:v>
                </c:pt>
                <c:pt idx="2">
                  <c:v>130910923.28000009</c:v>
                </c:pt>
                <c:pt idx="3">
                  <c:v>189796393.28000009</c:v>
                </c:pt>
                <c:pt idx="4">
                  <c:v>275590708.38999993</c:v>
                </c:pt>
                <c:pt idx="5">
                  <c:v>418263344.33999997</c:v>
                </c:pt>
                <c:pt idx="6">
                  <c:v>375820548.03000033</c:v>
                </c:pt>
                <c:pt idx="7">
                  <c:v>264233813.38000023</c:v>
                </c:pt>
                <c:pt idx="8">
                  <c:v>181531457.63000041</c:v>
                </c:pt>
              </c:numCache>
            </c:numRef>
          </c:val>
          <c:smooth val="0"/>
          <c:extLst>
            <c:ext xmlns:c16="http://schemas.microsoft.com/office/drawing/2014/chart" uri="{C3380CC4-5D6E-409C-BE32-E72D297353CC}">
              <c16:uniqueId val="{00000003-CFC2-4538-82BE-F4A09AC5BE0D}"/>
            </c:ext>
          </c:extLst>
        </c:ser>
        <c:dLbls>
          <c:showLegendKey val="0"/>
          <c:showVal val="0"/>
          <c:showCatName val="0"/>
          <c:showSerName val="0"/>
          <c:showPercent val="0"/>
          <c:showBubbleSize val="0"/>
        </c:dLbls>
        <c:marker val="1"/>
        <c:smooth val="0"/>
        <c:axId val="540472448"/>
        <c:axId val="69164000"/>
      </c:lineChart>
      <c:catAx>
        <c:axId val="54047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164000"/>
        <c:crosses val="autoZero"/>
        <c:auto val="1"/>
        <c:lblAlgn val="ctr"/>
        <c:lblOffset val="100"/>
        <c:noMultiLvlLbl val="0"/>
      </c:catAx>
      <c:valAx>
        <c:axId val="6916400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0472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'Tables &amp; Chart Sources'!$J$4</c:f>
              <c:strCache>
                <c:ptCount val="1"/>
                <c:pt idx="0">
                  <c:v>2023-2024</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9ED-4FE7-AB18-073528F45CF8}"/>
              </c:ext>
            </c:extLst>
          </c:dPt>
          <c:dPt>
            <c:idx val="1"/>
            <c:bubble3D val="0"/>
            <c:spPr>
              <a:solidFill>
                <a:srgbClr val="7030A0"/>
              </a:solidFill>
              <a:ln w="25400">
                <a:solidFill>
                  <a:schemeClr val="lt1"/>
                </a:solidFill>
              </a:ln>
              <a:effectLst/>
              <a:sp3d contourW="25400">
                <a:contourClr>
                  <a:schemeClr val="lt1"/>
                </a:contourClr>
              </a:sp3d>
            </c:spPr>
            <c:extLst>
              <c:ext xmlns:c16="http://schemas.microsoft.com/office/drawing/2014/chart" uri="{C3380CC4-5D6E-409C-BE32-E72D297353CC}">
                <c16:uniqueId val="{00000003-19ED-4FE7-AB18-073528F45CF8}"/>
              </c:ext>
            </c:extLst>
          </c:dPt>
          <c:dPt>
            <c:idx val="2"/>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5-19ED-4FE7-AB18-073528F45CF8}"/>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19ED-4FE7-AB18-073528F45CF8}"/>
              </c:ext>
            </c:extLst>
          </c:dPt>
          <c:dLbls>
            <c:dLbl>
              <c:idx val="3"/>
              <c:layout>
                <c:manualLayout>
                  <c:x val="-2.0310432252130587E-2"/>
                  <c:y val="-3.2644381287010244E-4"/>
                </c:manualLayout>
              </c:layout>
              <c:tx>
                <c:rich>
                  <a:bodyPr/>
                  <a:lstStyle/>
                  <a:p>
                    <a:fld id="{7E9B638E-43A7-4841-897C-85997232E95E}" type="CATEGORYNAME">
                      <a:rPr lang="en-US">
                        <a:solidFill>
                          <a:schemeClr val="tx1"/>
                        </a:solidFill>
                      </a:rPr>
                      <a:pPr/>
                      <a:t>[CATEGORY NAME]</a:t>
                    </a:fld>
                    <a:r>
                      <a:rPr lang="en-US" baseline="0">
                        <a:solidFill>
                          <a:schemeClr val="tx1"/>
                        </a:solidFill>
                      </a:rPr>
                      <a:t>, </a:t>
                    </a:r>
                    <a:fld id="{22EF4DEC-BC07-4656-8A29-1FFF12353572}" type="VALUE">
                      <a:rPr lang="en-US" baseline="0">
                        <a:solidFill>
                          <a:schemeClr val="tx1"/>
                        </a:solidFill>
                      </a:rPr>
                      <a:pPr/>
                      <a:t>[VALUE]</a:t>
                    </a:fld>
                    <a:r>
                      <a:rPr lang="en-US" baseline="0">
                        <a:solidFill>
                          <a:schemeClr val="tx1"/>
                        </a:solidFill>
                      </a:rPr>
                      <a:t>,</a:t>
                    </a:r>
                    <a:r>
                      <a:rPr lang="en-US" baseline="0"/>
                      <a:t> </a:t>
                    </a:r>
                    <a:fld id="{CCCB8E75-51D1-4A96-94BC-BF0B50E3A1F7}" type="PERCENTAGE">
                      <a:rPr lang="en-US" baseline="0">
                        <a:solidFill>
                          <a:schemeClr val="tx1"/>
                        </a:solidFill>
                      </a:rPr>
                      <a:pPr/>
                      <a:t>[PERCENTAGE]</a:t>
                    </a:fld>
                    <a:endParaRPr lang="en-US"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9ED-4FE7-AB18-073528F45CF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'Tables &amp; Chart Sources'!$B$5:$B$8</c:f>
              <c:strCache>
                <c:ptCount val="4"/>
                <c:pt idx="0">
                  <c:v>LCFF</c:v>
                </c:pt>
                <c:pt idx="1">
                  <c:v>Federal</c:v>
                </c:pt>
                <c:pt idx="2">
                  <c:v>Other State</c:v>
                </c:pt>
                <c:pt idx="3">
                  <c:v>Other Local</c:v>
                </c:pt>
              </c:strCache>
            </c:strRef>
          </c:cat>
          <c:val>
            <c:numRef>
              <c:f>'Tables &amp; Chart Sources'!$J$5:$J$8</c:f>
              <c:numCache>
                <c:formatCode>"$"#,##0_);\("$"#,##0\)</c:formatCode>
                <c:ptCount val="4"/>
                <c:pt idx="0">
                  <c:v>609608962</c:v>
                </c:pt>
                <c:pt idx="1">
                  <c:v>59561828.460000001</c:v>
                </c:pt>
                <c:pt idx="2">
                  <c:v>167666699.57000002</c:v>
                </c:pt>
                <c:pt idx="3">
                  <c:v>37742543</c:v>
                </c:pt>
              </c:numCache>
            </c:numRef>
          </c:val>
          <c:extLst>
            <c:ext xmlns:c16="http://schemas.microsoft.com/office/drawing/2014/chart" uri="{C3380CC4-5D6E-409C-BE32-E72D297353CC}">
              <c16:uniqueId val="{00000008-19ED-4FE7-AB18-073528F45CF8}"/>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'Tables &amp; Chart Sources'!$C$40</c:f>
              <c:strCache>
                <c:ptCount val="1"/>
                <c:pt idx="0">
                  <c:v>LCFF</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Sources'!$D$39:$L$39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Sources'!$D$40:$L$40</c:f>
              <c:numCache>
                <c:formatCode>"$"#,##0_);\("$"#,##0\)</c:formatCode>
                <c:ptCount val="9"/>
                <c:pt idx="0">
                  <c:v>510195821.19</c:v>
                </c:pt>
                <c:pt idx="1">
                  <c:v>523573705.06999999</c:v>
                </c:pt>
                <c:pt idx="2">
                  <c:v>519180967.17000002</c:v>
                </c:pt>
                <c:pt idx="3">
                  <c:v>505591658.18000001</c:v>
                </c:pt>
                <c:pt idx="4">
                  <c:v>542446546.92999995</c:v>
                </c:pt>
                <c:pt idx="5">
                  <c:v>597188247.22000003</c:v>
                </c:pt>
                <c:pt idx="6">
                  <c:v>609608962</c:v>
                </c:pt>
                <c:pt idx="7">
                  <c:v>584448380</c:v>
                </c:pt>
                <c:pt idx="8">
                  <c:v>580401658</c:v>
                </c:pt>
              </c:numCache>
            </c:numRef>
          </c:val>
          <c:extLst>
            <c:ext xmlns:c16="http://schemas.microsoft.com/office/drawing/2014/chart" uri="{C3380CC4-5D6E-409C-BE32-E72D297353CC}">
              <c16:uniqueId val="{00000000-1A3F-4224-9682-1BC4CF64BBD1}"/>
            </c:ext>
          </c:extLst>
        </c:ser>
        <c:ser>
          <c:idx val="1"/>
          <c:order val="1"/>
          <c:tx>
            <c:strRef>
              <c:f>'Tables &amp; Chart Sources'!$C$41</c:f>
              <c:strCache>
                <c:ptCount val="1"/>
                <c:pt idx="0">
                  <c:v>Federal</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Sources'!$D$39:$L$39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Sources'!$D$41:$L$41</c:f>
              <c:numCache>
                <c:formatCode>"$"#,##0_);\("$"#,##0\)</c:formatCode>
                <c:ptCount val="9"/>
                <c:pt idx="0">
                  <c:v>49359583.839999996</c:v>
                </c:pt>
                <c:pt idx="1">
                  <c:v>44448892.649999999</c:v>
                </c:pt>
                <c:pt idx="2">
                  <c:v>44980675.020000003</c:v>
                </c:pt>
                <c:pt idx="3">
                  <c:v>114129573.31999999</c:v>
                </c:pt>
                <c:pt idx="4">
                  <c:v>160405073.42000002</c:v>
                </c:pt>
                <c:pt idx="5">
                  <c:v>128270477.75999999</c:v>
                </c:pt>
                <c:pt idx="6">
                  <c:v>59561828.460000001</c:v>
                </c:pt>
                <c:pt idx="7">
                  <c:v>34232555.409999996</c:v>
                </c:pt>
                <c:pt idx="8">
                  <c:v>31675893.66</c:v>
                </c:pt>
              </c:numCache>
            </c:numRef>
          </c:val>
          <c:extLst>
            <c:ext xmlns:c16="http://schemas.microsoft.com/office/drawing/2014/chart" uri="{C3380CC4-5D6E-409C-BE32-E72D297353CC}">
              <c16:uniqueId val="{00000001-1A3F-4224-9682-1BC4CF64BBD1}"/>
            </c:ext>
          </c:extLst>
        </c:ser>
        <c:ser>
          <c:idx val="2"/>
          <c:order val="2"/>
          <c:tx>
            <c:strRef>
              <c:f>'Tables &amp; Chart Sources'!$C$42</c:f>
              <c:strCache>
                <c:ptCount val="1"/>
                <c:pt idx="0">
                  <c:v>Other State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Sources'!$D$39:$L$39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Sources'!$D$42:$L$42</c:f>
              <c:numCache>
                <c:formatCode>"$"#,##0_);\("$"#,##0\)</c:formatCode>
                <c:ptCount val="9"/>
                <c:pt idx="0">
                  <c:v>87992301.150000006</c:v>
                </c:pt>
                <c:pt idx="1">
                  <c:v>95451301.719999999</c:v>
                </c:pt>
                <c:pt idx="2">
                  <c:v>93459372.38000001</c:v>
                </c:pt>
                <c:pt idx="3">
                  <c:v>120120727.58</c:v>
                </c:pt>
                <c:pt idx="4">
                  <c:v>131078791.59999999</c:v>
                </c:pt>
                <c:pt idx="5">
                  <c:v>256362860.86999997</c:v>
                </c:pt>
                <c:pt idx="6">
                  <c:v>167666699.57000002</c:v>
                </c:pt>
                <c:pt idx="7">
                  <c:v>154322765.88</c:v>
                </c:pt>
                <c:pt idx="8">
                  <c:v>154467397.29999998</c:v>
                </c:pt>
              </c:numCache>
            </c:numRef>
          </c:val>
          <c:extLst>
            <c:ext xmlns:c16="http://schemas.microsoft.com/office/drawing/2014/chart" uri="{C3380CC4-5D6E-409C-BE32-E72D297353CC}">
              <c16:uniqueId val="{00000002-1A3F-4224-9682-1BC4CF64BBD1}"/>
            </c:ext>
          </c:extLst>
        </c:ser>
        <c:ser>
          <c:idx val="3"/>
          <c:order val="3"/>
          <c:tx>
            <c:strRef>
              <c:f>'Tables &amp; Chart Sources'!$C$43</c:f>
              <c:strCache>
                <c:ptCount val="1"/>
                <c:pt idx="0">
                  <c:v>Other Local</c:v>
                </c:pt>
              </c:strCache>
            </c:strRef>
          </c:tx>
          <c:spPr>
            <a:solidFill>
              <a:srgbClr val="FFFF00"/>
            </a:solidFill>
            <a:ln>
              <a:noFill/>
            </a:ln>
            <a:effectLst/>
          </c:spPr>
          <c:invertIfNegative val="0"/>
          <c:dLbls>
            <c:dLbl>
              <c:idx val="0"/>
              <c:layout>
                <c:manualLayout>
                  <c:x val="1.4652014652014652E-3"/>
                  <c:y val="-4.04653515427415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A3F-4224-9682-1BC4CF64BBD1}"/>
                </c:ext>
              </c:extLst>
            </c:dLbl>
            <c:dLbl>
              <c:idx val="1"/>
              <c:layout>
                <c:manualLayout>
                  <c:x val="1.4652014652014652E-3"/>
                  <c:y val="-6.06980273141122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A3F-4224-9682-1BC4CF64BBD1}"/>
                </c:ext>
              </c:extLst>
            </c:dLbl>
            <c:dLbl>
              <c:idx val="2"/>
              <c:layout>
                <c:manualLayout>
                  <c:x val="0"/>
                  <c:y val="-6.06980273141130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A3F-4224-9682-1BC4CF64BBD1}"/>
                </c:ext>
              </c:extLst>
            </c:dLbl>
            <c:dLbl>
              <c:idx val="3"/>
              <c:layout>
                <c:manualLayout>
                  <c:x val="0"/>
                  <c:y val="-2.02326757713707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A3F-4224-9682-1BC4CF64BBD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Sources'!$D$39:$L$39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Sources'!$D$43:$L$43</c:f>
              <c:numCache>
                <c:formatCode>"$"#,##0_);\("$"#,##0\)</c:formatCode>
                <c:ptCount val="9"/>
                <c:pt idx="0">
                  <c:v>7750882.8000000007</c:v>
                </c:pt>
                <c:pt idx="1">
                  <c:v>10597366.039999999</c:v>
                </c:pt>
                <c:pt idx="2">
                  <c:v>12781970.59</c:v>
                </c:pt>
                <c:pt idx="3">
                  <c:v>13458599.18</c:v>
                </c:pt>
                <c:pt idx="4">
                  <c:v>12156108.279999999</c:v>
                </c:pt>
                <c:pt idx="5">
                  <c:v>26483053.380000003</c:v>
                </c:pt>
                <c:pt idx="6">
                  <c:v>37742543</c:v>
                </c:pt>
                <c:pt idx="7">
                  <c:v>23942079.75</c:v>
                </c:pt>
                <c:pt idx="8">
                  <c:v>23125920.57</c:v>
                </c:pt>
              </c:numCache>
            </c:numRef>
          </c:val>
          <c:extLst>
            <c:ext xmlns:c16="http://schemas.microsoft.com/office/drawing/2014/chart" uri="{C3380CC4-5D6E-409C-BE32-E72D297353CC}">
              <c16:uniqueId val="{00000003-1A3F-4224-9682-1BC4CF64BBD1}"/>
            </c:ext>
          </c:extLst>
        </c:ser>
        <c:dLbls>
          <c:showLegendKey val="0"/>
          <c:showVal val="0"/>
          <c:showCatName val="0"/>
          <c:showSerName val="0"/>
          <c:showPercent val="0"/>
          <c:showBubbleSize val="0"/>
        </c:dLbls>
        <c:gapWidth val="10"/>
        <c:overlap val="100"/>
        <c:axId val="571541968"/>
        <c:axId val="573115088"/>
      </c:barChart>
      <c:lineChart>
        <c:grouping val="standard"/>
        <c:varyColors val="0"/>
        <c:ser>
          <c:idx val="4"/>
          <c:order val="4"/>
          <c:tx>
            <c:strRef>
              <c:f>'Tables &amp; Chart Sources'!$C$44</c:f>
              <c:strCache>
                <c:ptCount val="1"/>
                <c:pt idx="0">
                  <c:v>Total</c:v>
                </c:pt>
              </c:strCache>
            </c:strRef>
          </c:tx>
          <c:spPr>
            <a:ln w="28575" cap="rnd">
              <a:noFill/>
              <a:round/>
            </a:ln>
            <a:effectLst/>
          </c:spPr>
          <c:marker>
            <c:symbol val="none"/>
          </c:marker>
          <c:dLbls>
            <c:dLbl>
              <c:idx val="5"/>
              <c:layout>
                <c:manualLayout>
                  <c:x val="-6.4014652014652021E-2"/>
                  <c:y val="-2.71320182094082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A3F-4224-9682-1BC4CF64BBD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Sources'!$D$39:$L$39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Sources'!$D$44:$L$44</c:f>
              <c:numCache>
                <c:formatCode>"$"#,##0_);\("$"#,##0\)</c:formatCode>
                <c:ptCount val="9"/>
                <c:pt idx="0">
                  <c:v>655298588.9799999</c:v>
                </c:pt>
                <c:pt idx="1">
                  <c:v>674071265.48000002</c:v>
                </c:pt>
                <c:pt idx="2">
                  <c:v>670402985.16000009</c:v>
                </c:pt>
                <c:pt idx="3">
                  <c:v>753300558.25999999</c:v>
                </c:pt>
                <c:pt idx="4">
                  <c:v>846086520.2299999</c:v>
                </c:pt>
                <c:pt idx="5">
                  <c:v>1008304639.23</c:v>
                </c:pt>
                <c:pt idx="6">
                  <c:v>874580033.03000009</c:v>
                </c:pt>
                <c:pt idx="7">
                  <c:v>796945781.03999996</c:v>
                </c:pt>
                <c:pt idx="8">
                  <c:v>789670869.52999997</c:v>
                </c:pt>
              </c:numCache>
            </c:numRef>
          </c:val>
          <c:smooth val="0"/>
          <c:extLst>
            <c:ext xmlns:c16="http://schemas.microsoft.com/office/drawing/2014/chart" uri="{C3380CC4-5D6E-409C-BE32-E72D297353CC}">
              <c16:uniqueId val="{00000004-1A3F-4224-9682-1BC4CF64BBD1}"/>
            </c:ext>
          </c:extLst>
        </c:ser>
        <c:dLbls>
          <c:showLegendKey val="0"/>
          <c:showVal val="0"/>
          <c:showCatName val="0"/>
          <c:showSerName val="0"/>
          <c:showPercent val="0"/>
          <c:showBubbleSize val="0"/>
        </c:dLbls>
        <c:marker val="1"/>
        <c:smooth val="0"/>
        <c:axId val="571541968"/>
        <c:axId val="573115088"/>
      </c:lineChart>
      <c:catAx>
        <c:axId val="57154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73115088"/>
        <c:crosses val="autoZero"/>
        <c:auto val="1"/>
        <c:lblAlgn val="ctr"/>
        <c:lblOffset val="100"/>
        <c:noMultiLvlLbl val="0"/>
      </c:catAx>
      <c:valAx>
        <c:axId val="5731150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71541968"/>
        <c:crosses val="autoZero"/>
        <c:crossBetween val="between"/>
      </c:valAx>
      <c:spPr>
        <a:noFill/>
        <a:ln>
          <a:noFill/>
        </a:ln>
        <a:effectLst/>
      </c:spPr>
    </c:plotArea>
    <c:legend>
      <c:legendPos val="b"/>
      <c:legendEntry>
        <c:idx val="4"/>
        <c:delete val="1"/>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'Mar-23 EA COVID-19 balance'!$J$57:$P$57</c:f>
              <c:strCache>
                <c:ptCount val="7"/>
                <c:pt idx="0">
                  <c:v>2019-2020</c:v>
                </c:pt>
                <c:pt idx="1">
                  <c:v>2020-2021</c:v>
                </c:pt>
                <c:pt idx="2">
                  <c:v>2021-2022</c:v>
                </c:pt>
                <c:pt idx="3">
                  <c:v>2022-2023</c:v>
                </c:pt>
                <c:pt idx="4">
                  <c:v>2023-2024</c:v>
                </c:pt>
                <c:pt idx="5">
                  <c:v>2024-2025</c:v>
                </c:pt>
                <c:pt idx="6">
                  <c:v>2025-2026</c:v>
                </c:pt>
              </c:strCache>
            </c:strRef>
          </c:cat>
          <c:val>
            <c:numRef>
              <c:f>'Mar-23 EA COVID-19 balance'!$J$58:$P$58</c:f>
              <c:numCache>
                <c:formatCode>"$"#,##0</c:formatCode>
                <c:ptCount val="7"/>
                <c:pt idx="0">
                  <c:v>2307999.75</c:v>
                </c:pt>
                <c:pt idx="1">
                  <c:v>80267061.980000004</c:v>
                </c:pt>
                <c:pt idx="2">
                  <c:v>99454181.840000004</c:v>
                </c:pt>
                <c:pt idx="3">
                  <c:v>94347040.700000003</c:v>
                </c:pt>
                <c:pt idx="4">
                  <c:v>50000000</c:v>
                </c:pt>
                <c:pt idx="5">
                  <c:v>45000000</c:v>
                </c:pt>
                <c:pt idx="6">
                  <c:v>30695411</c:v>
                </c:pt>
              </c:numCache>
            </c:numRef>
          </c:val>
          <c:extLst>
            <c:ext xmlns:c16="http://schemas.microsoft.com/office/drawing/2014/chart" uri="{C3380CC4-5D6E-409C-BE32-E72D297353CC}">
              <c16:uniqueId val="{00000000-E268-4063-99F6-9AD093B04ACE}"/>
            </c:ext>
          </c:extLst>
        </c:ser>
        <c:dLbls>
          <c:showLegendKey val="0"/>
          <c:showVal val="0"/>
          <c:showCatName val="0"/>
          <c:showSerName val="0"/>
          <c:showPercent val="0"/>
          <c:showBubbleSize val="0"/>
        </c:dLbls>
        <c:gapWidth val="50"/>
        <c:overlap val="22"/>
        <c:axId val="474477376"/>
        <c:axId val="2094703232"/>
      </c:barChart>
      <c:catAx>
        <c:axId val="474477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4703232"/>
        <c:crosses val="autoZero"/>
        <c:auto val="1"/>
        <c:lblAlgn val="ctr"/>
        <c:lblOffset val="100"/>
        <c:noMultiLvlLbl val="0"/>
      </c:catAx>
      <c:valAx>
        <c:axId val="209470323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4477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'Position Summary Table'!$L$12</c:f>
              <c:strCache>
                <c:ptCount val="1"/>
                <c:pt idx="0">
                  <c:v>Teachers</c:v>
                </c:pt>
              </c:strCache>
            </c:strRef>
          </c:tx>
          <c:spPr>
            <a:solidFill>
              <a:schemeClr val="accent1">
                <a:lumMod val="75000"/>
              </a:schemeClr>
            </a:solidFill>
            <a:ln>
              <a:solidFill>
                <a:schemeClr val="tx2">
                  <a:lumMod val="7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'Position Summary Table'!$M$11:$R$11</c:f>
              <c:strCache>
                <c:ptCount val="6"/>
                <c:pt idx="0">
                  <c:v>2018-2019</c:v>
                </c:pt>
                <c:pt idx="1">
                  <c:v>2019-2020</c:v>
                </c:pt>
                <c:pt idx="2">
                  <c:v>2020-2021</c:v>
                </c:pt>
                <c:pt idx="3">
                  <c:v>2021-2022</c:v>
                </c:pt>
                <c:pt idx="4">
                  <c:v>2022-2023</c:v>
                </c:pt>
                <c:pt idx="5">
                  <c:v>2023-2024</c:v>
                </c:pt>
              </c:strCache>
            </c:strRef>
          </c:cat>
          <c:val>
            <c:numRef>
              <c:f>'Position Summary Table'!$M$12:$R$12</c:f>
              <c:numCache>
                <c:formatCode>0</c:formatCode>
                <c:ptCount val="6"/>
                <c:pt idx="0">
                  <c:v>2222</c:v>
                </c:pt>
                <c:pt idx="1">
                  <c:v>2180</c:v>
                </c:pt>
                <c:pt idx="2">
                  <c:v>1980</c:v>
                </c:pt>
                <c:pt idx="3">
                  <c:v>2310</c:v>
                </c:pt>
                <c:pt idx="4">
                  <c:v>2306</c:v>
                </c:pt>
                <c:pt idx="5">
                  <c:v>2261</c:v>
                </c:pt>
              </c:numCache>
            </c:numRef>
          </c:val>
          <c:extLst>
            <c:ext xmlns:c16="http://schemas.microsoft.com/office/drawing/2014/chart" uri="{C3380CC4-5D6E-409C-BE32-E72D297353CC}">
              <c16:uniqueId val="{00000000-26E2-4E88-BFFE-832D29556780}"/>
            </c:ext>
          </c:extLst>
        </c:ser>
        <c:ser>
          <c:idx val="1"/>
          <c:order val="1"/>
          <c:tx>
            <c:strRef>
              <c:f>'Position Summary Table'!$L$13</c:f>
              <c:strCache>
                <c:ptCount val="1"/>
                <c:pt idx="0">
                  <c:v>Counselors</c:v>
                </c:pt>
              </c:strCache>
            </c:strRef>
          </c:tx>
          <c:spPr>
            <a:solidFill>
              <a:srgbClr val="00B050"/>
            </a:solidFill>
            <a:ln>
              <a:solidFill>
                <a:srgbClr val="00B05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'Position Summary Table'!$M$11:$R$11</c:f>
              <c:strCache>
                <c:ptCount val="6"/>
                <c:pt idx="0">
                  <c:v>2018-2019</c:v>
                </c:pt>
                <c:pt idx="1">
                  <c:v>2019-2020</c:v>
                </c:pt>
                <c:pt idx="2">
                  <c:v>2020-2021</c:v>
                </c:pt>
                <c:pt idx="3">
                  <c:v>2021-2022</c:v>
                </c:pt>
                <c:pt idx="4">
                  <c:v>2022-2023</c:v>
                </c:pt>
                <c:pt idx="5">
                  <c:v>2023-2024</c:v>
                </c:pt>
              </c:strCache>
            </c:strRef>
          </c:cat>
          <c:val>
            <c:numRef>
              <c:f>'Position Summary Table'!$M$13:$R$13</c:f>
              <c:numCache>
                <c:formatCode>0</c:formatCode>
                <c:ptCount val="6"/>
                <c:pt idx="0">
                  <c:v>57</c:v>
                </c:pt>
                <c:pt idx="1">
                  <c:v>58</c:v>
                </c:pt>
                <c:pt idx="2">
                  <c:v>57</c:v>
                </c:pt>
                <c:pt idx="3">
                  <c:v>166</c:v>
                </c:pt>
                <c:pt idx="4">
                  <c:v>178</c:v>
                </c:pt>
                <c:pt idx="5">
                  <c:v>172</c:v>
                </c:pt>
              </c:numCache>
            </c:numRef>
          </c:val>
          <c:extLst>
            <c:ext xmlns:c16="http://schemas.microsoft.com/office/drawing/2014/chart" uri="{C3380CC4-5D6E-409C-BE32-E72D297353CC}">
              <c16:uniqueId val="{00000001-26E2-4E88-BFFE-832D29556780}"/>
            </c:ext>
          </c:extLst>
        </c:ser>
        <c:ser>
          <c:idx val="2"/>
          <c:order val="2"/>
          <c:tx>
            <c:strRef>
              <c:f>'Position Summary Table'!$L$14</c:f>
              <c:strCache>
                <c:ptCount val="1"/>
                <c:pt idx="0">
                  <c:v>Nurses/Psychologists/Social Workers/Mental Health Specialists</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'Position Summary Table'!$M$11:$R$11</c:f>
              <c:strCache>
                <c:ptCount val="6"/>
                <c:pt idx="0">
                  <c:v>2018-2019</c:v>
                </c:pt>
                <c:pt idx="1">
                  <c:v>2019-2020</c:v>
                </c:pt>
                <c:pt idx="2">
                  <c:v>2020-2021</c:v>
                </c:pt>
                <c:pt idx="3">
                  <c:v>2021-2022</c:v>
                </c:pt>
                <c:pt idx="4">
                  <c:v>2022-2023</c:v>
                </c:pt>
                <c:pt idx="5">
                  <c:v>2023-2024</c:v>
                </c:pt>
              </c:strCache>
            </c:strRef>
          </c:cat>
          <c:val>
            <c:numRef>
              <c:f>'Position Summary Table'!$M$14:$R$14</c:f>
              <c:numCache>
                <c:formatCode>0</c:formatCode>
                <c:ptCount val="6"/>
                <c:pt idx="0">
                  <c:v>78</c:v>
                </c:pt>
                <c:pt idx="1">
                  <c:v>91</c:v>
                </c:pt>
                <c:pt idx="2">
                  <c:v>85</c:v>
                </c:pt>
                <c:pt idx="3">
                  <c:v>106</c:v>
                </c:pt>
                <c:pt idx="4">
                  <c:v>106</c:v>
                </c:pt>
                <c:pt idx="5">
                  <c:v>138</c:v>
                </c:pt>
              </c:numCache>
            </c:numRef>
          </c:val>
          <c:extLst>
            <c:ext xmlns:c16="http://schemas.microsoft.com/office/drawing/2014/chart" uri="{C3380CC4-5D6E-409C-BE32-E72D297353CC}">
              <c16:uniqueId val="{00000002-26E2-4E88-BFFE-832D29556780}"/>
            </c:ext>
          </c:extLst>
        </c:ser>
        <c:dLbls>
          <c:showLegendKey val="0"/>
          <c:showVal val="0"/>
          <c:showCatName val="0"/>
          <c:showSerName val="0"/>
          <c:showPercent val="0"/>
          <c:showBubbleSize val="0"/>
        </c:dLbls>
        <c:gapWidth val="50"/>
        <c:overlap val="100"/>
        <c:axId val="1616718784"/>
        <c:axId val="1684112064"/>
      </c:barChart>
      <c:lineChart>
        <c:grouping val="standard"/>
        <c:varyColors val="0"/>
        <c:ser>
          <c:idx val="3"/>
          <c:order val="3"/>
          <c:tx>
            <c:strRef>
              <c:f>'Position Summary Table'!$L$15</c:f>
              <c:strCache>
                <c:ptCount val="1"/>
                <c:pt idx="0">
                  <c:v>Total</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'Position Summary Table'!$M$11:$R$11</c:f>
              <c:strCache>
                <c:ptCount val="6"/>
                <c:pt idx="0">
                  <c:v>2018-2019</c:v>
                </c:pt>
                <c:pt idx="1">
                  <c:v>2019-2020</c:v>
                </c:pt>
                <c:pt idx="2">
                  <c:v>2020-2021</c:v>
                </c:pt>
                <c:pt idx="3">
                  <c:v>2021-2022</c:v>
                </c:pt>
                <c:pt idx="4">
                  <c:v>2022-2023</c:v>
                </c:pt>
                <c:pt idx="5">
                  <c:v>2023-2024</c:v>
                </c:pt>
              </c:strCache>
            </c:strRef>
          </c:cat>
          <c:val>
            <c:numRef>
              <c:f>'Position Summary Table'!$M$15:$R$15</c:f>
              <c:numCache>
                <c:formatCode>0</c:formatCode>
                <c:ptCount val="6"/>
                <c:pt idx="0">
                  <c:v>2357</c:v>
                </c:pt>
                <c:pt idx="1">
                  <c:v>2329</c:v>
                </c:pt>
                <c:pt idx="2">
                  <c:v>2122</c:v>
                </c:pt>
                <c:pt idx="3">
                  <c:v>2582</c:v>
                </c:pt>
                <c:pt idx="4">
                  <c:v>2590</c:v>
                </c:pt>
                <c:pt idx="5">
                  <c:v>2571</c:v>
                </c:pt>
              </c:numCache>
            </c:numRef>
          </c:val>
          <c:smooth val="0"/>
          <c:extLst>
            <c:ext xmlns:c16="http://schemas.microsoft.com/office/drawing/2014/chart" uri="{C3380CC4-5D6E-409C-BE32-E72D297353CC}">
              <c16:uniqueId val="{00000003-26E2-4E88-BFFE-832D29556780}"/>
            </c:ext>
          </c:extLst>
        </c:ser>
        <c:dLbls>
          <c:showLegendKey val="0"/>
          <c:showVal val="0"/>
          <c:showCatName val="0"/>
          <c:showSerName val="0"/>
          <c:showPercent val="0"/>
          <c:showBubbleSize val="0"/>
        </c:dLbls>
        <c:marker val="1"/>
        <c:smooth val="0"/>
        <c:axId val="1616718784"/>
        <c:axId val="1684112064"/>
      </c:lineChart>
      <c:catAx>
        <c:axId val="161671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4112064"/>
        <c:crosses val="autoZero"/>
        <c:auto val="1"/>
        <c:lblAlgn val="ctr"/>
        <c:lblOffset val="100"/>
        <c:noMultiLvlLbl val="0"/>
      </c:catAx>
      <c:valAx>
        <c:axId val="16841120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6718784"/>
        <c:crosses val="autoZero"/>
        <c:crossBetween val="between"/>
      </c:valAx>
      <c:spPr>
        <a:noFill/>
        <a:ln>
          <a:noFill/>
        </a:ln>
        <a:effectLst/>
      </c:spPr>
    </c:plotArea>
    <c:legend>
      <c:legendPos val="b"/>
      <c:layout>
        <c:manualLayout>
          <c:xMode val="edge"/>
          <c:yMode val="edge"/>
          <c:x val="0.18131329404548646"/>
          <c:y val="0.95371571603116334"/>
          <c:w val="0.63590724644775243"/>
          <c:h val="3.414420659416501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'Tables &amp; Chart Sources'!$C$59</c:f>
              <c:strCache>
                <c:ptCount val="1"/>
                <c:pt idx="0">
                  <c:v>Certificated Salaries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Sources'!$D$58:$L$58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Sources'!$D$59:$L$59</c:f>
              <c:numCache>
                <c:formatCode>"$"#,##0_);\("$"#,##0\)</c:formatCode>
                <c:ptCount val="9"/>
                <c:pt idx="0">
                  <c:v>275945554.07999998</c:v>
                </c:pt>
                <c:pt idx="1">
                  <c:v>274896741.34999996</c:v>
                </c:pt>
                <c:pt idx="2">
                  <c:v>275825163.06999999</c:v>
                </c:pt>
                <c:pt idx="3">
                  <c:v>277881270.63999999</c:v>
                </c:pt>
                <c:pt idx="4">
                  <c:v>327590159.88</c:v>
                </c:pt>
                <c:pt idx="5">
                  <c:v>371629813.00999999</c:v>
                </c:pt>
                <c:pt idx="6">
                  <c:v>350059999.24000001</c:v>
                </c:pt>
                <c:pt idx="7">
                  <c:v>340018018.84000003</c:v>
                </c:pt>
                <c:pt idx="8">
                  <c:v>327932858.56999999</c:v>
                </c:pt>
              </c:numCache>
            </c:numRef>
          </c:val>
          <c:extLst>
            <c:ext xmlns:c16="http://schemas.microsoft.com/office/drawing/2014/chart" uri="{C3380CC4-5D6E-409C-BE32-E72D297353CC}">
              <c16:uniqueId val="{00000000-3897-4169-8515-70B557972EED}"/>
            </c:ext>
          </c:extLst>
        </c:ser>
        <c:ser>
          <c:idx val="1"/>
          <c:order val="1"/>
          <c:tx>
            <c:strRef>
              <c:f>'Tables &amp; Chart Sources'!$C$60</c:f>
              <c:strCache>
                <c:ptCount val="1"/>
                <c:pt idx="0">
                  <c:v>Classified Salaries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Sources'!$D$58:$L$58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Sources'!$D$60:$L$60</c:f>
              <c:numCache>
                <c:formatCode>"$"#,##0_);\("$"#,##0\)</c:formatCode>
                <c:ptCount val="9"/>
                <c:pt idx="0">
                  <c:v>92440009.180000007</c:v>
                </c:pt>
                <c:pt idx="1">
                  <c:v>98024904.599999994</c:v>
                </c:pt>
                <c:pt idx="2">
                  <c:v>108036524.08000001</c:v>
                </c:pt>
                <c:pt idx="3">
                  <c:v>112170750.92</c:v>
                </c:pt>
                <c:pt idx="4">
                  <c:v>116437854.34999999</c:v>
                </c:pt>
                <c:pt idx="5">
                  <c:v>137103766.66</c:v>
                </c:pt>
                <c:pt idx="6">
                  <c:v>132499139.52000001</c:v>
                </c:pt>
                <c:pt idx="7">
                  <c:v>137427408.72</c:v>
                </c:pt>
                <c:pt idx="8">
                  <c:v>137683919.60999998</c:v>
                </c:pt>
              </c:numCache>
            </c:numRef>
          </c:val>
          <c:extLst>
            <c:ext xmlns:c16="http://schemas.microsoft.com/office/drawing/2014/chart" uri="{C3380CC4-5D6E-409C-BE32-E72D297353CC}">
              <c16:uniqueId val="{00000001-3897-4169-8515-70B557972EED}"/>
            </c:ext>
          </c:extLst>
        </c:ser>
        <c:ser>
          <c:idx val="2"/>
          <c:order val="2"/>
          <c:tx>
            <c:strRef>
              <c:f>'Tables &amp; Chart Sources'!$C$61</c:f>
              <c:strCache>
                <c:ptCount val="1"/>
                <c:pt idx="0">
                  <c:v>Benefits</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Sources'!$D$58:$L$58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Sources'!$D$61:$L$61</c:f>
              <c:numCache>
                <c:formatCode>"$"#,##0_);\("$"#,##0\)</c:formatCode>
                <c:ptCount val="9"/>
                <c:pt idx="0">
                  <c:v>156702249.41</c:v>
                </c:pt>
                <c:pt idx="1">
                  <c:v>166177563.44999999</c:v>
                </c:pt>
                <c:pt idx="2">
                  <c:v>186893352.64999998</c:v>
                </c:pt>
                <c:pt idx="3">
                  <c:v>160982368.28</c:v>
                </c:pt>
                <c:pt idx="4">
                  <c:v>179378490.90000001</c:v>
                </c:pt>
                <c:pt idx="5">
                  <c:v>205405673.38</c:v>
                </c:pt>
                <c:pt idx="6">
                  <c:v>238995506.88999999</c:v>
                </c:pt>
                <c:pt idx="7">
                  <c:v>247687144.5</c:v>
                </c:pt>
                <c:pt idx="8">
                  <c:v>250914585.18000001</c:v>
                </c:pt>
              </c:numCache>
            </c:numRef>
          </c:val>
          <c:extLst>
            <c:ext xmlns:c16="http://schemas.microsoft.com/office/drawing/2014/chart" uri="{C3380CC4-5D6E-409C-BE32-E72D297353CC}">
              <c16:uniqueId val="{00000002-3897-4169-8515-70B557972EED}"/>
            </c:ext>
          </c:extLst>
        </c:ser>
        <c:dLbls>
          <c:showLegendKey val="0"/>
          <c:showVal val="0"/>
          <c:showCatName val="0"/>
          <c:showSerName val="0"/>
          <c:showPercent val="0"/>
          <c:showBubbleSize val="0"/>
        </c:dLbls>
        <c:gapWidth val="10"/>
        <c:overlap val="100"/>
        <c:axId val="881007584"/>
        <c:axId val="754068064"/>
      </c:barChart>
      <c:lineChart>
        <c:grouping val="standard"/>
        <c:varyColors val="0"/>
        <c:ser>
          <c:idx val="3"/>
          <c:order val="3"/>
          <c:tx>
            <c:strRef>
              <c:f>'Tables &amp; Chart Sources'!$C$62</c:f>
              <c:strCache>
                <c:ptCount val="1"/>
                <c:pt idx="0">
                  <c:v>Total</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Sources'!$D$58:$L$58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Sources'!$D$62:$L$62</c:f>
              <c:numCache>
                <c:formatCode>"$"#,##0_);\("$"#,##0\)</c:formatCode>
                <c:ptCount val="9"/>
                <c:pt idx="0">
                  <c:v>525087812.66999996</c:v>
                </c:pt>
                <c:pt idx="1">
                  <c:v>539099209.39999986</c:v>
                </c:pt>
                <c:pt idx="2">
                  <c:v>570755039.79999995</c:v>
                </c:pt>
                <c:pt idx="3">
                  <c:v>551034389.84000003</c:v>
                </c:pt>
                <c:pt idx="4">
                  <c:v>623406505.13</c:v>
                </c:pt>
                <c:pt idx="5">
                  <c:v>714139253.04999995</c:v>
                </c:pt>
                <c:pt idx="6">
                  <c:v>721554645.64999998</c:v>
                </c:pt>
                <c:pt idx="7">
                  <c:v>725132572.06000006</c:v>
                </c:pt>
                <c:pt idx="8">
                  <c:v>716531363.3599999</c:v>
                </c:pt>
              </c:numCache>
            </c:numRef>
          </c:val>
          <c:smooth val="0"/>
          <c:extLst>
            <c:ext xmlns:c16="http://schemas.microsoft.com/office/drawing/2014/chart" uri="{C3380CC4-5D6E-409C-BE32-E72D297353CC}">
              <c16:uniqueId val="{00000003-3897-4169-8515-70B557972EED}"/>
            </c:ext>
          </c:extLst>
        </c:ser>
        <c:dLbls>
          <c:showLegendKey val="0"/>
          <c:showVal val="0"/>
          <c:showCatName val="0"/>
          <c:showSerName val="0"/>
          <c:showPercent val="0"/>
          <c:showBubbleSize val="0"/>
        </c:dLbls>
        <c:marker val="1"/>
        <c:smooth val="0"/>
        <c:axId val="881007584"/>
        <c:axId val="754068064"/>
      </c:lineChart>
      <c:catAx>
        <c:axId val="88100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4068064"/>
        <c:crosses val="autoZero"/>
        <c:auto val="1"/>
        <c:lblAlgn val="ctr"/>
        <c:lblOffset val="100"/>
        <c:noMultiLvlLbl val="0"/>
      </c:catAx>
      <c:valAx>
        <c:axId val="75406806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1007584"/>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'Tables &amp; Chart Sources'!$C$79</c:f>
              <c:strCache>
                <c:ptCount val="1"/>
                <c:pt idx="0">
                  <c:v>Books &amp; Supplies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Sources'!$D$78:$L$78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Sources'!$D$79:$L$79</c:f>
              <c:numCache>
                <c:formatCode>"$"#,##0_);\("$"#,##0\)</c:formatCode>
                <c:ptCount val="9"/>
                <c:pt idx="0">
                  <c:v>38618934.609999999</c:v>
                </c:pt>
                <c:pt idx="1">
                  <c:v>24347187.079999998</c:v>
                </c:pt>
                <c:pt idx="2">
                  <c:v>22179898.350000001</c:v>
                </c:pt>
                <c:pt idx="3">
                  <c:v>73027512.189999998</c:v>
                </c:pt>
                <c:pt idx="4">
                  <c:v>35220499.989999995</c:v>
                </c:pt>
                <c:pt idx="5">
                  <c:v>32732834.850000001</c:v>
                </c:pt>
                <c:pt idx="6">
                  <c:v>44173544.520000003</c:v>
                </c:pt>
                <c:pt idx="7">
                  <c:v>41843456.969999999</c:v>
                </c:pt>
                <c:pt idx="8">
                  <c:v>39837134.140000001</c:v>
                </c:pt>
              </c:numCache>
            </c:numRef>
          </c:val>
          <c:extLst>
            <c:ext xmlns:c16="http://schemas.microsoft.com/office/drawing/2014/chart" uri="{C3380CC4-5D6E-409C-BE32-E72D297353CC}">
              <c16:uniqueId val="{00000000-0A8A-4B46-AD08-1A901FF85958}"/>
            </c:ext>
          </c:extLst>
        </c:ser>
        <c:ser>
          <c:idx val="1"/>
          <c:order val="1"/>
          <c:tx>
            <c:strRef>
              <c:f>'Tables &amp; Chart Sources'!$C$80</c:f>
              <c:strCache>
                <c:ptCount val="1"/>
                <c:pt idx="0">
                  <c:v>Services</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Sources'!$D$78:$L$78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Sources'!$D$80:$L$80</c:f>
              <c:numCache>
                <c:formatCode>"$"#,##0_);\("$"#,##0\)</c:formatCode>
                <c:ptCount val="9"/>
                <c:pt idx="0">
                  <c:v>58355809.460000008</c:v>
                </c:pt>
                <c:pt idx="1">
                  <c:v>66658233.700000003</c:v>
                </c:pt>
                <c:pt idx="2">
                  <c:v>60390935.030000001</c:v>
                </c:pt>
                <c:pt idx="3">
                  <c:v>58540751.539999999</c:v>
                </c:pt>
                <c:pt idx="4">
                  <c:v>88391751.49000001</c:v>
                </c:pt>
                <c:pt idx="5">
                  <c:v>92817891.960000008</c:v>
                </c:pt>
                <c:pt idx="6">
                  <c:v>107253331.66999999</c:v>
                </c:pt>
                <c:pt idx="7">
                  <c:v>99940905.229999989</c:v>
                </c:pt>
                <c:pt idx="8">
                  <c:v>97906980.859999999</c:v>
                </c:pt>
              </c:numCache>
            </c:numRef>
          </c:val>
          <c:extLst>
            <c:ext xmlns:c16="http://schemas.microsoft.com/office/drawing/2014/chart" uri="{C3380CC4-5D6E-409C-BE32-E72D297353CC}">
              <c16:uniqueId val="{00000001-0A8A-4B46-AD08-1A901FF85958}"/>
            </c:ext>
          </c:extLst>
        </c:ser>
        <c:ser>
          <c:idx val="2"/>
          <c:order val="2"/>
          <c:tx>
            <c:strRef>
              <c:f>'Tables &amp; Chart Sources'!$C$81</c:f>
              <c:strCache>
                <c:ptCount val="1"/>
                <c:pt idx="0">
                  <c:v>Capital Outlay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Sources'!$D$78:$L$78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Sources'!$D$81:$L$81</c:f>
              <c:numCache>
                <c:formatCode>"$"#,##0_);\("$"#,##0\)</c:formatCode>
                <c:ptCount val="9"/>
                <c:pt idx="0">
                  <c:v>4815499.55</c:v>
                </c:pt>
                <c:pt idx="1">
                  <c:v>5875418.6600000001</c:v>
                </c:pt>
                <c:pt idx="2">
                  <c:v>9273036.790000001</c:v>
                </c:pt>
                <c:pt idx="3">
                  <c:v>3062980.2</c:v>
                </c:pt>
                <c:pt idx="4">
                  <c:v>3670131.4799999995</c:v>
                </c:pt>
                <c:pt idx="5">
                  <c:v>12618365.399999999</c:v>
                </c:pt>
                <c:pt idx="6">
                  <c:v>36465444.869999997</c:v>
                </c:pt>
                <c:pt idx="7">
                  <c:v>33830127.740000002</c:v>
                </c:pt>
                <c:pt idx="8">
                  <c:v>10178185.530000001</c:v>
                </c:pt>
              </c:numCache>
            </c:numRef>
          </c:val>
          <c:extLst>
            <c:ext xmlns:c16="http://schemas.microsoft.com/office/drawing/2014/chart" uri="{C3380CC4-5D6E-409C-BE32-E72D297353CC}">
              <c16:uniqueId val="{00000002-0A8A-4B46-AD08-1A901FF85958}"/>
            </c:ext>
          </c:extLst>
        </c:ser>
        <c:dLbls>
          <c:showLegendKey val="0"/>
          <c:showVal val="0"/>
          <c:showCatName val="0"/>
          <c:showSerName val="0"/>
          <c:showPercent val="0"/>
          <c:showBubbleSize val="0"/>
        </c:dLbls>
        <c:gapWidth val="10"/>
        <c:overlap val="100"/>
        <c:axId val="863810576"/>
        <c:axId val="744871552"/>
      </c:barChart>
      <c:lineChart>
        <c:grouping val="standard"/>
        <c:varyColors val="0"/>
        <c:ser>
          <c:idx val="3"/>
          <c:order val="3"/>
          <c:tx>
            <c:strRef>
              <c:f>'Tables &amp; Chart Sources'!$C$82</c:f>
              <c:strCache>
                <c:ptCount val="1"/>
                <c:pt idx="0">
                  <c:v>Total</c:v>
                </c:pt>
              </c:strCache>
            </c:strRef>
          </c:tx>
          <c:spPr>
            <a:ln w="28575" cap="rnd">
              <a:noFill/>
              <a:round/>
            </a:ln>
            <a:effectLst/>
          </c:spPr>
          <c:marker>
            <c:symbol val="none"/>
          </c:marker>
          <c:dLbls>
            <c:dLbl>
              <c:idx val="6"/>
              <c:layout>
                <c:manualLayout>
                  <c:x val="-5.5303761199281785E-2"/>
                  <c:y val="-2.10630342450552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8A-4B46-AD08-1A901FF85958}"/>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Sources'!$D$78:$L$78</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Sources'!$D$82:$L$82</c:f>
              <c:numCache>
                <c:formatCode>"$"#,##0_);\("$"#,##0\)</c:formatCode>
                <c:ptCount val="9"/>
                <c:pt idx="0">
                  <c:v>101790243.62</c:v>
                </c:pt>
                <c:pt idx="1">
                  <c:v>96880839.439999998</c:v>
                </c:pt>
                <c:pt idx="2">
                  <c:v>91843870.170000002</c:v>
                </c:pt>
                <c:pt idx="3">
                  <c:v>134631243.92999998</c:v>
                </c:pt>
                <c:pt idx="4">
                  <c:v>127282382.96000001</c:v>
                </c:pt>
                <c:pt idx="5">
                  <c:v>138169092.21000001</c:v>
                </c:pt>
                <c:pt idx="6">
                  <c:v>187892321.06</c:v>
                </c:pt>
                <c:pt idx="7">
                  <c:v>175614489.94</c:v>
                </c:pt>
                <c:pt idx="8">
                  <c:v>147922300.53</c:v>
                </c:pt>
              </c:numCache>
            </c:numRef>
          </c:val>
          <c:smooth val="0"/>
          <c:extLst>
            <c:ext xmlns:c16="http://schemas.microsoft.com/office/drawing/2014/chart" uri="{C3380CC4-5D6E-409C-BE32-E72D297353CC}">
              <c16:uniqueId val="{00000003-0A8A-4B46-AD08-1A901FF85958}"/>
            </c:ext>
          </c:extLst>
        </c:ser>
        <c:dLbls>
          <c:showLegendKey val="0"/>
          <c:showVal val="0"/>
          <c:showCatName val="0"/>
          <c:showSerName val="0"/>
          <c:showPercent val="0"/>
          <c:showBubbleSize val="0"/>
        </c:dLbls>
        <c:marker val="1"/>
        <c:smooth val="0"/>
        <c:axId val="863810576"/>
        <c:axId val="744871552"/>
      </c:lineChart>
      <c:catAx>
        <c:axId val="86381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44871552"/>
        <c:crosses val="autoZero"/>
        <c:auto val="1"/>
        <c:lblAlgn val="ctr"/>
        <c:lblOffset val="100"/>
        <c:noMultiLvlLbl val="0"/>
      </c:catAx>
      <c:valAx>
        <c:axId val="74487155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63810576"/>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0"/>
      <c:rotY val="1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4F8-4160-9CFB-C3CB761890FE}"/>
              </c:ext>
            </c:extLst>
          </c:dPt>
          <c:dPt>
            <c:idx val="1"/>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3-D4F8-4160-9CFB-C3CB761890FE}"/>
              </c:ext>
            </c:extLst>
          </c:dPt>
          <c:dPt>
            <c:idx val="2"/>
            <c:bubble3D val="0"/>
            <c:spPr>
              <a:solidFill>
                <a:srgbClr val="7030A0"/>
              </a:solidFill>
              <a:ln w="25400">
                <a:solidFill>
                  <a:schemeClr val="lt1"/>
                </a:solidFill>
              </a:ln>
              <a:effectLst/>
              <a:sp3d contourW="25400">
                <a:contourClr>
                  <a:schemeClr val="lt1"/>
                </a:contourClr>
              </a:sp3d>
            </c:spPr>
            <c:extLst>
              <c:ext xmlns:c16="http://schemas.microsoft.com/office/drawing/2014/chart" uri="{C3380CC4-5D6E-409C-BE32-E72D297353CC}">
                <c16:uniqueId val="{00000005-D4F8-4160-9CFB-C3CB761890FE}"/>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D4F8-4160-9CFB-C3CB761890FE}"/>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D4F8-4160-9CFB-C3CB761890FE}"/>
              </c:ext>
            </c:extLst>
          </c:dPt>
          <c:dPt>
            <c:idx val="5"/>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B-D4F8-4160-9CFB-C3CB761890FE}"/>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D-D4F8-4160-9CFB-C3CB761890FE}"/>
              </c:ext>
            </c:extLst>
          </c:dPt>
          <c:dLbls>
            <c:dLbl>
              <c:idx val="0"/>
              <c:tx>
                <c:rich>
                  <a:bodyPr/>
                  <a:lstStyle/>
                  <a:p>
                    <a:fld id="{9EFE360B-1199-4B9D-8764-244C591432D0}" type="CATEGORYNAME">
                      <a:rPr lang="en-US">
                        <a:solidFill>
                          <a:schemeClr val="bg1"/>
                        </a:solidFill>
                      </a:rPr>
                      <a:pPr/>
                      <a:t>[CATEGORY NAME]</a:t>
                    </a:fld>
                    <a:r>
                      <a:rPr lang="en-US" baseline="0">
                        <a:solidFill>
                          <a:schemeClr val="bg1"/>
                        </a:solidFill>
                      </a:rPr>
                      <a:t>
</a:t>
                    </a:r>
                    <a:fld id="{DD41B7BB-5506-49DA-8D5A-1A8BAFE44EB4}" type="PERCENTAGE">
                      <a:rPr lang="en-US" baseline="0">
                        <a:solidFill>
                          <a:schemeClr val="bg1"/>
                        </a:solidFill>
                      </a:rPr>
                      <a:pPr/>
                      <a:t>[PERCENTAGE]</a:t>
                    </a:fld>
                    <a:endParaRPr lang="en-US" baseline="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4F8-4160-9CFB-C3CB761890FE}"/>
                </c:ext>
              </c:extLst>
            </c:dLbl>
            <c:dLbl>
              <c:idx val="1"/>
              <c:tx>
                <c:rich>
                  <a:bodyPr/>
                  <a:lstStyle/>
                  <a:p>
                    <a:fld id="{336C0A98-EB33-4D8F-8A65-D996DE9C9F24}" type="CATEGORYNAME">
                      <a:rPr lang="en-US">
                        <a:solidFill>
                          <a:schemeClr val="bg1"/>
                        </a:solidFill>
                      </a:rPr>
                      <a:pPr/>
                      <a:t>[CATEGORY NAME]</a:t>
                    </a:fld>
                    <a:r>
                      <a:rPr lang="en-US" baseline="0">
                        <a:solidFill>
                          <a:schemeClr val="bg1"/>
                        </a:solidFill>
                      </a:rPr>
                      <a:t>
</a:t>
                    </a:r>
                    <a:fld id="{6B8D5719-D2EB-403D-B74C-8AE16647717A}" type="PERCENTAGE">
                      <a:rPr lang="en-US" baseline="0">
                        <a:solidFill>
                          <a:schemeClr val="bg1"/>
                        </a:solidFill>
                      </a:rPr>
                      <a:pPr/>
                      <a:t>[PERCENTAGE]</a:t>
                    </a:fld>
                    <a:endParaRPr lang="en-US" baseline="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4F8-4160-9CFB-C3CB761890FE}"/>
                </c:ext>
              </c:extLst>
            </c:dLbl>
            <c:dLbl>
              <c:idx val="2"/>
              <c:tx>
                <c:rich>
                  <a:bodyPr/>
                  <a:lstStyle/>
                  <a:p>
                    <a:fld id="{B398DD40-CA40-4959-BBC6-EBD22DE40561}" type="CATEGORYNAME">
                      <a:rPr lang="en-US">
                        <a:solidFill>
                          <a:schemeClr val="bg1"/>
                        </a:solidFill>
                      </a:rPr>
                      <a:pPr/>
                      <a:t>[CATEGORY NAME]</a:t>
                    </a:fld>
                    <a:r>
                      <a:rPr lang="en-US" baseline="0">
                        <a:solidFill>
                          <a:schemeClr val="bg1"/>
                        </a:solidFill>
                      </a:rPr>
                      <a:t>
</a:t>
                    </a:r>
                    <a:fld id="{9099C350-2CD1-41A5-B672-F24E3A07CB32}" type="PERCENTAGE">
                      <a:rPr lang="en-US" baseline="0">
                        <a:solidFill>
                          <a:schemeClr val="bg1"/>
                        </a:solidFill>
                      </a:rPr>
                      <a:pPr/>
                      <a:t>[PERCENTAGE]</a:t>
                    </a:fld>
                    <a:endParaRPr lang="en-US" baseline="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4F8-4160-9CFB-C3CB761890F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'Tables &amp; Chart Sources'!$C$115:$C$121</c:f>
              <c:strCache>
                <c:ptCount val="7"/>
                <c:pt idx="0">
                  <c:v>Certificated Salaries</c:v>
                </c:pt>
                <c:pt idx="1">
                  <c:v>Classified Salaries</c:v>
                </c:pt>
                <c:pt idx="2">
                  <c:v>Benefits</c:v>
                </c:pt>
                <c:pt idx="3">
                  <c:v>Books &amp; Supplies</c:v>
                </c:pt>
                <c:pt idx="4">
                  <c:v>Services</c:v>
                </c:pt>
                <c:pt idx="5">
                  <c:v>Capital Outlay</c:v>
                </c:pt>
                <c:pt idx="6">
                  <c:v>Other Outgo</c:v>
                </c:pt>
              </c:strCache>
            </c:strRef>
          </c:cat>
          <c:val>
            <c:numRef>
              <c:f>'Tables &amp; Chart Sources'!$E$115:$E$121</c:f>
              <c:numCache>
                <c:formatCode>"$"#,##0_);\("$"#,##0\)</c:formatCode>
                <c:ptCount val="7"/>
                <c:pt idx="0">
                  <c:v>350059999.24000001</c:v>
                </c:pt>
                <c:pt idx="1">
                  <c:v>132499139.52000001</c:v>
                </c:pt>
                <c:pt idx="2">
                  <c:v>238995506.88999999</c:v>
                </c:pt>
                <c:pt idx="3">
                  <c:v>44173544.520000003</c:v>
                </c:pt>
                <c:pt idx="4">
                  <c:v>107253331.66999999</c:v>
                </c:pt>
                <c:pt idx="5">
                  <c:v>36465444.869999997</c:v>
                </c:pt>
                <c:pt idx="6">
                  <c:v>1971153.3199999994</c:v>
                </c:pt>
              </c:numCache>
            </c:numRef>
          </c:val>
          <c:extLst>
            <c:ext xmlns:c16="http://schemas.microsoft.com/office/drawing/2014/chart" uri="{C3380CC4-5D6E-409C-BE32-E72D297353CC}">
              <c16:uniqueId val="{0000000E-D4F8-4160-9CFB-C3CB761890FE}"/>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00065604083509"/>
          <c:y val="7.0815521912953303E-2"/>
          <c:w val="0.87581624489976695"/>
          <c:h val="0.83216703985833174"/>
        </c:manualLayout>
      </c:layout>
      <c:lineChart>
        <c:grouping val="standard"/>
        <c:varyColors val="0"/>
        <c:ser>
          <c:idx val="0"/>
          <c:order val="0"/>
          <c:tx>
            <c:strRef>
              <c:f>'Tables &amp; Chart Sources'!$C$97</c:f>
              <c:strCache>
                <c:ptCount val="1"/>
                <c:pt idx="0">
                  <c:v>Total Revenue</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1"/>
              <c:layout>
                <c:manualLayout>
                  <c:x val="-5.730253724484994E-2"/>
                  <c:y val="-5.189564998515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23-44B2-9B3A-8F9235AA5915}"/>
                </c:ext>
              </c:extLst>
            </c:dLbl>
            <c:dLbl>
              <c:idx val="2"/>
              <c:layout>
                <c:manualLayout>
                  <c:x val="-4.4742031087662185E-2"/>
                  <c:y val="2.92777084681058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23-44B2-9B3A-8F9235AA5915}"/>
                </c:ext>
              </c:extLst>
            </c:dLbl>
            <c:dLbl>
              <c:idx val="3"/>
              <c:layout>
                <c:manualLayout>
                  <c:x val="-6.085470771581529E-2"/>
                  <c:y val="-4.741051702896533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23-44B2-9B3A-8F9235AA5915}"/>
                </c:ext>
              </c:extLst>
            </c:dLbl>
            <c:dLbl>
              <c:idx val="4"/>
              <c:layout>
                <c:manualLayout>
                  <c:x val="-7.403780677521328E-2"/>
                  <c:y val="-5.34648506208393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23-44B2-9B3A-8F9235AA5915}"/>
                </c:ext>
              </c:extLst>
            </c:dLbl>
            <c:dLbl>
              <c:idx val="5"/>
              <c:layout>
                <c:manualLayout>
                  <c:x val="-7.2252633931617349E-2"/>
                  <c:y val="-3.17968063311937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523-44B2-9B3A-8F9235AA5915}"/>
                </c:ext>
              </c:extLst>
            </c:dLbl>
            <c:dLbl>
              <c:idx val="6"/>
              <c:layout>
                <c:manualLayout>
                  <c:x val="-4.1800030962643835E-2"/>
                  <c:y val="5.9591210775163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23-44B2-9B3A-8F9235AA5915}"/>
                </c:ext>
              </c:extLst>
            </c:dLbl>
            <c:dLbl>
              <c:idx val="7"/>
              <c:layout>
                <c:manualLayout>
                  <c:x val="-6.3784285284570405E-2"/>
                  <c:y val="4.9458820441019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523-44B2-9B3A-8F9235AA5915}"/>
                </c:ext>
              </c:extLst>
            </c:dLbl>
            <c:dLbl>
              <c:idx val="8"/>
              <c:layout>
                <c:manualLayout>
                  <c:x val="-4.6469559151633396E-3"/>
                  <c:y val="2.72595972708143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523-44B2-9B3A-8F9235AA5915}"/>
                </c:ext>
              </c:extLst>
            </c:dLbl>
            <c:spPr>
              <a:solidFill>
                <a:srgbClr val="00B050"/>
              </a:solidFill>
              <a:ln>
                <a:solidFill>
                  <a:srgbClr val="00B050"/>
                </a:solid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Sources'!$D$96:$L$96</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Sources'!$D$97:$L$97</c:f>
              <c:numCache>
                <c:formatCode>"$"#,##0_);\("$"#,##0\)</c:formatCode>
                <c:ptCount val="9"/>
                <c:pt idx="0">
                  <c:v>655298588.9799999</c:v>
                </c:pt>
                <c:pt idx="1">
                  <c:v>674071265.48000002</c:v>
                </c:pt>
                <c:pt idx="2">
                  <c:v>670402985.16000009</c:v>
                </c:pt>
                <c:pt idx="3">
                  <c:v>753300558.25999999</c:v>
                </c:pt>
                <c:pt idx="4">
                  <c:v>846086520.2299999</c:v>
                </c:pt>
                <c:pt idx="5">
                  <c:v>1008304639.23</c:v>
                </c:pt>
                <c:pt idx="6">
                  <c:v>874814203.75000012</c:v>
                </c:pt>
                <c:pt idx="7">
                  <c:v>796945781.03999996</c:v>
                </c:pt>
                <c:pt idx="8">
                  <c:v>789670869.52999997</c:v>
                </c:pt>
              </c:numCache>
            </c:numRef>
          </c:val>
          <c:smooth val="0"/>
          <c:extLst>
            <c:ext xmlns:c16="http://schemas.microsoft.com/office/drawing/2014/chart" uri="{C3380CC4-5D6E-409C-BE32-E72D297353CC}">
              <c16:uniqueId val="{00000007-5523-44B2-9B3A-8F9235AA5915}"/>
            </c:ext>
          </c:extLst>
        </c:ser>
        <c:ser>
          <c:idx val="1"/>
          <c:order val="1"/>
          <c:tx>
            <c:strRef>
              <c:f>'Tables &amp; Chart Sources'!$C$98</c:f>
              <c:strCache>
                <c:ptCount val="1"/>
                <c:pt idx="0">
                  <c:v>Total Expenditures</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1"/>
              <c:layout>
                <c:manualLayout>
                  <c:x val="-5.2908170891717274E-2"/>
                  <c:y val="5.79501424834176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523-44B2-9B3A-8F9235AA5915}"/>
                </c:ext>
              </c:extLst>
            </c:dLbl>
            <c:dLbl>
              <c:idx val="2"/>
              <c:layout>
                <c:manualLayout>
                  <c:x val="-4.913639744079485E-2"/>
                  <c:y val="-3.73501532572712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23-44B2-9B3A-8F9235AA5915}"/>
                </c:ext>
              </c:extLst>
            </c:dLbl>
            <c:dLbl>
              <c:idx val="3"/>
              <c:layout>
                <c:manualLayout>
                  <c:x val="-5.1443382107339723E-2"/>
                  <c:y val="8.4185588048205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523-44B2-9B3A-8F9235AA5915}"/>
                </c:ext>
              </c:extLst>
            </c:dLbl>
            <c:dLbl>
              <c:idx val="4"/>
              <c:layout>
                <c:manualLayout>
                  <c:x val="-5.0601186225172408E-2"/>
                  <c:y val="3.73199610425085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523-44B2-9B3A-8F9235AA5915}"/>
                </c:ext>
              </c:extLst>
            </c:dLbl>
            <c:dLbl>
              <c:idx val="5"/>
              <c:layout>
                <c:manualLayout>
                  <c:x val="-6.2334659539640208E-2"/>
                  <c:y val="6.35711487396863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523-44B2-9B3A-8F9235AA5915}"/>
                </c:ext>
              </c:extLst>
            </c:dLbl>
            <c:dLbl>
              <c:idx val="6"/>
              <c:layout>
                <c:manualLayout>
                  <c:x val="-4.1808343081794368E-2"/>
                  <c:y val="-3.33296105886965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523-44B2-9B3A-8F9235AA5915}"/>
                </c:ext>
              </c:extLst>
            </c:dLbl>
            <c:dLbl>
              <c:idx val="7"/>
              <c:layout>
                <c:manualLayout>
                  <c:x val="-5.6460341362682624E-2"/>
                  <c:y val="-8.98210443868461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523-44B2-9B3A-8F9235AA5915}"/>
                </c:ext>
              </c:extLst>
            </c:dLbl>
            <c:dLbl>
              <c:idx val="8"/>
              <c:layout>
                <c:manualLayout>
                  <c:x val="-1.0506111052673451E-2"/>
                  <c:y val="-5.55131540328933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523-44B2-9B3A-8F9235AA5915}"/>
                </c:ext>
              </c:extLst>
            </c:dLbl>
            <c:spPr>
              <a:solidFill>
                <a:srgbClr val="7030A0"/>
              </a:solidFill>
              <a:ln>
                <a:solidFill>
                  <a:srgbClr val="7030A0"/>
                </a:solid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Sources'!$D$96:$L$96</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Sources'!$D$98:$L$98</c:f>
              <c:numCache>
                <c:formatCode>"$"#,##0_);\("$"#,##0\)</c:formatCode>
                <c:ptCount val="9"/>
                <c:pt idx="0">
                  <c:v>650926031.77999997</c:v>
                </c:pt>
                <c:pt idx="1">
                  <c:v>644298834.70999992</c:v>
                </c:pt>
                <c:pt idx="2">
                  <c:v>674363686.54999983</c:v>
                </c:pt>
                <c:pt idx="3">
                  <c:v>694234715.51999998</c:v>
                </c:pt>
                <c:pt idx="4">
                  <c:v>760447088.62</c:v>
                </c:pt>
                <c:pt idx="5">
                  <c:v>864595176.67999995</c:v>
                </c:pt>
                <c:pt idx="6">
                  <c:v>917258763.05999982</c:v>
                </c:pt>
                <c:pt idx="7">
                  <c:v>908532515.69000006</c:v>
                </c:pt>
                <c:pt idx="8">
                  <c:v>872373225.27999985</c:v>
                </c:pt>
              </c:numCache>
            </c:numRef>
          </c:val>
          <c:smooth val="0"/>
          <c:extLst>
            <c:ext xmlns:c16="http://schemas.microsoft.com/office/drawing/2014/chart" uri="{C3380CC4-5D6E-409C-BE32-E72D297353CC}">
              <c16:uniqueId val="{00000010-5523-44B2-9B3A-8F9235AA5915}"/>
            </c:ext>
          </c:extLst>
        </c:ser>
        <c:dLbls>
          <c:showLegendKey val="0"/>
          <c:showVal val="0"/>
          <c:showCatName val="0"/>
          <c:showSerName val="0"/>
          <c:showPercent val="0"/>
          <c:showBubbleSize val="0"/>
        </c:dLbls>
        <c:marker val="1"/>
        <c:smooth val="0"/>
        <c:axId val="1807186592"/>
        <c:axId val="1582261360"/>
      </c:lineChart>
      <c:catAx>
        <c:axId val="180718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82261360"/>
        <c:crosses val="autoZero"/>
        <c:auto val="1"/>
        <c:lblAlgn val="ctr"/>
        <c:lblOffset val="100"/>
        <c:noMultiLvlLbl val="0"/>
      </c:catAx>
      <c:valAx>
        <c:axId val="158226136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07186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layout>
                <c:manualLayout>
                  <c:x val="5.8591551375102189E-3"/>
                  <c:y val="-2.22568085202313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layout>
                <c:manualLayout>
                  <c:x val="-3.0760564471928677E-2"/>
                  <c:y val="-3.43968858949029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layout>
                <c:manualLayout>
                  <c:x val="-1.4647887843775547E-3"/>
                  <c:y val="-2.02334622911193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layout>
                <c:manualLayout>
                  <c:x val="0"/>
                  <c:y val="-1.6186769832895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layout>
                <c:manualLayout>
                  <c:x val="-1.4647887843775547E-3"/>
                  <c:y val="-1.61867698328955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layout>
                <c:manualLayout>
                  <c:x val="-2.490140933441843E-2"/>
                  <c:y val="-2.4280154749343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4B-4FEA-8602-69AB6C69B2BC}"/>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layout>
                <c:manualLayout>
                  <c:x val="-5.6980283712286882E-2"/>
                  <c:y val="9.9653784748780848E-4"/>
                </c:manualLayout>
              </c:layout>
              <c:tx>
                <c:rich>
                  <a:bodyPr/>
                  <a:lstStyle/>
                  <a:p>
                    <a:r>
                      <a:rPr lang="en-US"/>
                      <a:t>43583</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layout>
                <c:manualLayout>
                  <c:x val="-5.2585917359154216E-2"/>
                  <c:y val="4.14634624297265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layout>
                <c:manualLayout>
                  <c:x val="-5.4050706143531822E-2"/>
                  <c:y val="2.7300038825942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5.4050706143531822E-2"/>
                  <c:y val="1.92066539094952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5.258591735915432E-2"/>
                  <c:y val="2.5276692596831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layout>
                <c:manualLayout>
                  <c:x val="-5.4050706143531767E-2"/>
                  <c:y val="2.7300038825942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layout>
                <c:manualLayout>
                  <c:x val="1.4647887843764805E-4"/>
                  <c:y val="-3.050154610736214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layout>
                <c:manualLayout>
                  <c:x val="-5.56619738063470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layout>
                <c:manualLayout>
                  <c:x val="2.3436620550040876E-2"/>
                  <c:y val="-4.65369632695745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layout>
                <c:manualLayout>
                  <c:x val="-1.0253521490642884E-2"/>
                  <c:y val="-2.42801547493432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layout>
                <c:manualLayout>
                  <c:x val="-1.4647887843776621E-3"/>
                  <c:y val="-3.2373539665790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layout>
                <c:manualLayout>
                  <c:x val="-1.0741660330191978E-16"/>
                  <c:y val="-2.02334622911193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layout>
                <c:manualLayout>
                  <c:x val="0"/>
                  <c:y val="-1.6186769832895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04B-4FEA-8602-69AB6C69B2BC}"/>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'Tables &amp; Chart Sources'!$C$160</c:f>
              <c:strCache>
                <c:ptCount val="1"/>
                <c:pt idx="0">
                  <c:v>First Interim</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EF30-4469-A354-141AE4818F07}"/>
                </c:ext>
              </c:extLst>
            </c:dLbl>
            <c:dLbl>
              <c:idx val="1"/>
              <c:delete val="1"/>
              <c:extLst>
                <c:ext xmlns:c15="http://schemas.microsoft.com/office/drawing/2012/chart" uri="{CE6537A1-D6FC-4f65-9D91-7224C49458BB}"/>
                <c:ext xmlns:c16="http://schemas.microsoft.com/office/drawing/2014/chart" uri="{C3380CC4-5D6E-409C-BE32-E72D297353CC}">
                  <c16:uniqueId val="{00000001-EF30-4469-A354-141AE4818F07}"/>
                </c:ext>
              </c:extLst>
            </c:dLbl>
            <c:dLbl>
              <c:idx val="2"/>
              <c:delete val="1"/>
              <c:extLst>
                <c:ext xmlns:c15="http://schemas.microsoft.com/office/drawing/2012/chart" uri="{CE6537A1-D6FC-4f65-9D91-7224C49458BB}"/>
                <c:ext xmlns:c16="http://schemas.microsoft.com/office/drawing/2014/chart" uri="{C3380CC4-5D6E-409C-BE32-E72D297353CC}">
                  <c16:uniqueId val="{00000002-EF30-4469-A354-141AE4818F07}"/>
                </c:ext>
              </c:extLst>
            </c:dLbl>
            <c:dLbl>
              <c:idx val="3"/>
              <c:delete val="1"/>
              <c:extLst>
                <c:ext xmlns:c15="http://schemas.microsoft.com/office/drawing/2012/chart" uri="{CE6537A1-D6FC-4f65-9D91-7224C49458BB}"/>
                <c:ext xmlns:c16="http://schemas.microsoft.com/office/drawing/2014/chart" uri="{C3380CC4-5D6E-409C-BE32-E72D297353CC}">
                  <c16:uniqueId val="{00000003-EF30-4469-A354-141AE4818F07}"/>
                </c:ext>
              </c:extLst>
            </c:dLbl>
            <c:dLbl>
              <c:idx val="4"/>
              <c:delete val="1"/>
              <c:extLst>
                <c:ext xmlns:c15="http://schemas.microsoft.com/office/drawing/2012/chart" uri="{CE6537A1-D6FC-4f65-9D91-7224C49458BB}"/>
                <c:ext xmlns:c16="http://schemas.microsoft.com/office/drawing/2014/chart" uri="{C3380CC4-5D6E-409C-BE32-E72D297353CC}">
                  <c16:uniqueId val="{00000004-EF30-4469-A354-141AE4818F07}"/>
                </c:ext>
              </c:extLst>
            </c:dLbl>
            <c:dLbl>
              <c:idx val="5"/>
              <c:delete val="1"/>
              <c:extLst>
                <c:ext xmlns:c15="http://schemas.microsoft.com/office/drawing/2012/chart" uri="{CE6537A1-D6FC-4f65-9D91-7224C49458BB}"/>
                <c:ext xmlns:c16="http://schemas.microsoft.com/office/drawing/2014/chart" uri="{C3380CC4-5D6E-409C-BE32-E72D297353CC}">
                  <c16:uniqueId val="{00000005-EF30-4469-A354-141AE4818F07}"/>
                </c:ext>
              </c:extLst>
            </c:dLbl>
            <c:dLbl>
              <c:idx val="6"/>
              <c:layout>
                <c:manualLayout>
                  <c:x val="-6.9708894579355404E-2"/>
                  <c:y val="4.7563771651198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F30-4469-A354-141AE4818F07}"/>
                </c:ext>
              </c:extLst>
            </c:dLbl>
            <c:dLbl>
              <c:idx val="7"/>
              <c:layout>
                <c:manualLayout>
                  <c:x val="-5.1976142832684778E-3"/>
                  <c:y val="-3.74167699715027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F30-4469-A354-141AE4818F07}"/>
                </c:ext>
              </c:extLst>
            </c:dLbl>
            <c:dLbl>
              <c:idx val="8"/>
              <c:layout>
                <c:manualLayout>
                  <c:x val="-1.2484225733605232E-2"/>
                  <c:y val="-3.94401162006146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F30-4469-A354-141AE4818F07}"/>
                </c:ext>
              </c:extLst>
            </c:dLbl>
            <c:spPr>
              <a:solidFill>
                <a:srgbClr val="FF0000">
                  <a:alpha val="35000"/>
                </a:srgbClr>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Sources'!$D$159:$L$159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Sources'!$D$160:$L$160</c:f>
              <c:numCache>
                <c:formatCode>"$"#,##0_);\("$"#,##0\)</c:formatCode>
                <c:ptCount val="9"/>
                <c:pt idx="0">
                  <c:v>105947581</c:v>
                </c:pt>
                <c:pt idx="1">
                  <c:v>135014632.86000001</c:v>
                </c:pt>
                <c:pt idx="2">
                  <c:v>130910923.28000009</c:v>
                </c:pt>
                <c:pt idx="3">
                  <c:v>189796393.28000009</c:v>
                </c:pt>
                <c:pt idx="4">
                  <c:v>275590708.38999993</c:v>
                </c:pt>
                <c:pt idx="5">
                  <c:v>418263344.33999997</c:v>
                </c:pt>
                <c:pt idx="6">
                  <c:v>361333526</c:v>
                </c:pt>
                <c:pt idx="7">
                  <c:v>298523393</c:v>
                </c:pt>
                <c:pt idx="8">
                  <c:v>264115003</c:v>
                </c:pt>
              </c:numCache>
            </c:numRef>
          </c:val>
          <c:smooth val="0"/>
          <c:extLst>
            <c:ext xmlns:c16="http://schemas.microsoft.com/office/drawing/2014/chart" uri="{C3380CC4-5D6E-409C-BE32-E72D297353CC}">
              <c16:uniqueId val="{00000009-EF30-4469-A354-141AE4818F07}"/>
            </c:ext>
          </c:extLst>
        </c:ser>
        <c:ser>
          <c:idx val="1"/>
          <c:order val="1"/>
          <c:tx>
            <c:strRef>
              <c:f>'Tables &amp; Chart Sources'!$C$161</c:f>
              <c:strCache>
                <c:ptCount val="1"/>
                <c:pt idx="0">
                  <c:v>Second Interim</c:v>
                </c:pt>
              </c:strCache>
            </c:strRef>
          </c:tx>
          <c:spPr>
            <a:ln w="28575" cap="rnd">
              <a:solidFill>
                <a:srgbClr val="0070C0"/>
              </a:solidFill>
              <a:round/>
            </a:ln>
            <a:effectLst/>
          </c:spPr>
          <c:marker>
            <c:symbol val="circle"/>
            <c:size val="5"/>
            <c:spPr>
              <a:solidFill>
                <a:srgbClr val="0070C0"/>
              </a:solidFill>
              <a:ln w="9525">
                <a:solidFill>
                  <a:srgbClr val="0070C0"/>
                </a:solidFill>
              </a:ln>
              <a:effectLst/>
            </c:spPr>
          </c:marker>
          <c:dLbls>
            <c:dLbl>
              <c:idx val="1"/>
              <c:layout>
                <c:manualLayout>
                  <c:x val="-7.3308273063735132E-3"/>
                  <c:y val="-3.8443578353126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F30-4469-A354-141AE4818F07}"/>
                </c:ext>
              </c:extLst>
            </c:dLbl>
            <c:dLbl>
              <c:idx val="5"/>
              <c:layout>
                <c:manualLayout>
                  <c:x val="-0.10703007867305341"/>
                  <c:y val="-4.04669245822387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F30-4469-A354-141AE4818F07}"/>
                </c:ext>
              </c:extLst>
            </c:dLbl>
            <c:dLbl>
              <c:idx val="7"/>
              <c:layout>
                <c:manualLayout>
                  <c:x val="-0.10116541682795449"/>
                  <c:y val="6.07003868733581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F30-4469-A354-141AE4818F07}"/>
                </c:ext>
              </c:extLst>
            </c:dLbl>
            <c:dLbl>
              <c:idx val="8"/>
              <c:layout>
                <c:manualLayout>
                  <c:x val="-1.4661654612747026E-2"/>
                  <c:y val="3.03501934366789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F30-4469-A354-141AE4818F0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'Tables &amp; Chart Sources'!$D$159:$L$159</c:f>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f>'Tables &amp; Chart Sources'!$D$161:$L$161</c:f>
              <c:numCache>
                <c:formatCode>"$"#,##0_);\("$"#,##0\)</c:formatCode>
                <c:ptCount val="9"/>
                <c:pt idx="0">
                  <c:v>105947581</c:v>
                </c:pt>
                <c:pt idx="1">
                  <c:v>135014632.86000001</c:v>
                </c:pt>
                <c:pt idx="2">
                  <c:v>130910923.28000009</c:v>
                </c:pt>
                <c:pt idx="3">
                  <c:v>189796393.28000009</c:v>
                </c:pt>
                <c:pt idx="4">
                  <c:v>275590708.38999993</c:v>
                </c:pt>
                <c:pt idx="5">
                  <c:v>418263344.33999997</c:v>
                </c:pt>
                <c:pt idx="6">
                  <c:v>375820548.03000033</c:v>
                </c:pt>
                <c:pt idx="7">
                  <c:v>264233813.38000023</c:v>
                </c:pt>
                <c:pt idx="8">
                  <c:v>181531457.63000041</c:v>
                </c:pt>
              </c:numCache>
            </c:numRef>
          </c:val>
          <c:smooth val="0"/>
          <c:extLst>
            <c:ext xmlns:c16="http://schemas.microsoft.com/office/drawing/2014/chart" uri="{C3380CC4-5D6E-409C-BE32-E72D297353CC}">
              <c16:uniqueId val="{0000000E-EF30-4469-A354-141AE4818F07}"/>
            </c:ext>
          </c:extLst>
        </c:ser>
        <c:dLbls>
          <c:showLegendKey val="0"/>
          <c:showVal val="0"/>
          <c:showCatName val="0"/>
          <c:showSerName val="0"/>
          <c:showPercent val="0"/>
          <c:showBubbleSize val="0"/>
        </c:dLbls>
        <c:marker val="1"/>
        <c:smooth val="0"/>
        <c:axId val="1250876287"/>
        <c:axId val="1121179295"/>
        <c:extLst>
          <c:ext xmlns:c15="http://schemas.microsoft.com/office/drawing/2012/chart" uri="{02D57815-91ED-43cb-92C2-25804820EDAC}">
            <c15:filteredLineSeries>
              <c15:ser>
                <c:idx val="2"/>
                <c:order val="2"/>
                <c:tx>
                  <c:strRef>
                    <c:extLst>
                      <c:ext uri="{02D57815-91ED-43cb-92C2-25804820EDAC}">
                        <c15:formulaRef>
                          <c15:sqref>'Tables &amp; Chart Sources'!#REF!</c15:sqref>
                        </c15:formulaRef>
                      </c:ext>
                    </c:extLst>
                    <c:strCache>
                      <c:ptCount val="1"/>
                      <c:pt idx="0">
                        <c:v>#REF!</c:v>
                      </c:pt>
                    </c:strCache>
                  </c:strRef>
                </c:tx>
                <c:spPr>
                  <a:ln w="28575" cap="rnd">
                    <a:solidFill>
                      <a:schemeClr val="accent3"/>
                    </a:solidFill>
                    <a:round/>
                  </a:ln>
                  <a:effectLst/>
                </c:spPr>
                <c:marker>
                  <c:symbol val="circle"/>
                  <c:size val="5"/>
                  <c:spPr>
                    <a:solidFill>
                      <a:srgbClr val="00B050"/>
                    </a:solidFill>
                    <a:ln w="9525">
                      <a:solidFill>
                        <a:srgbClr val="00B050"/>
                      </a:solidFill>
                    </a:ln>
                    <a:effectLst/>
                  </c:spPr>
                </c:marker>
                <c:cat>
                  <c:strRef>
                    <c:extLst>
                      <c:ext uri="{02D57815-91ED-43cb-92C2-25804820EDAC}">
                        <c15:formulaRef>
                          <c15:sqref>'Tables &amp; Chart Sources'!$D$159:$L$159</c15:sqref>
                        </c15:formulaRef>
                      </c:ext>
                    </c:extLst>
                    <c:strCache>
                      <c:ptCount val="9"/>
                      <c:pt idx="0">
                        <c:v>2017-2018</c:v>
                      </c:pt>
                      <c:pt idx="1">
                        <c:v>2018-2019</c:v>
                      </c:pt>
                      <c:pt idx="2">
                        <c:v>2019-2020</c:v>
                      </c:pt>
                      <c:pt idx="3">
                        <c:v>2020-2021</c:v>
                      </c:pt>
                      <c:pt idx="4">
                        <c:v>2021-2022</c:v>
                      </c:pt>
                      <c:pt idx="5">
                        <c:v>2022-2023</c:v>
                      </c:pt>
                      <c:pt idx="6">
                        <c:v>2023-2024</c:v>
                      </c:pt>
                      <c:pt idx="7">
                        <c:v>2024-2025</c:v>
                      </c:pt>
                      <c:pt idx="8">
                        <c:v>2025-2026</c:v>
                      </c:pt>
                    </c:strCache>
                  </c:strRef>
                </c:cat>
                <c:val>
                  <c:numRef>
                    <c:extLst>
                      <c:ext uri="{02D57815-91ED-43cb-92C2-25804820EDAC}">
                        <c15:formulaRef>
                          <c15:sqref>'Tables &amp; Chart Sources'!#REF!</c15:sqref>
                        </c15:formulaRef>
                      </c:ext>
                    </c:extLst>
                    <c:numCache>
                      <c:formatCode>General</c:formatCode>
                      <c:ptCount val="1"/>
                      <c:pt idx="0">
                        <c:v>1</c:v>
                      </c:pt>
                    </c:numCache>
                  </c:numRef>
                </c:val>
                <c:smooth val="0"/>
                <c:extLst>
                  <c:ext xmlns:c16="http://schemas.microsoft.com/office/drawing/2014/chart" uri="{C3380CC4-5D6E-409C-BE32-E72D297353CC}">
                    <c16:uniqueId val="{0000000F-EF30-4469-A354-141AE4818F07}"/>
                  </c:ext>
                </c:extLst>
              </c15:ser>
            </c15:filteredLineSeries>
          </c:ext>
        </c:extLst>
      </c:lineChart>
      <c:catAx>
        <c:axId val="1250876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1179295"/>
        <c:crosses val="autoZero"/>
        <c:auto val="1"/>
        <c:lblAlgn val="ctr"/>
        <c:lblOffset val="100"/>
        <c:noMultiLvlLbl val="0"/>
      </c:catAx>
      <c:valAx>
        <c:axId val="112117929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508762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2023-2024 Ending Fund Balance </a:t>
            </a:r>
          </a:p>
        </c:rich>
      </c:tx>
      <c:layout>
        <c:manualLayout>
          <c:xMode val="edge"/>
          <c:yMode val="edge"/>
          <c:x val="0.49984613950879059"/>
          <c:y val="2.630350097845518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'Table 1'!$C$54</c:f>
              <c:strCache>
                <c:ptCount val="1"/>
                <c:pt idx="0">
                  <c:v> 2023-2024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0E2-4370-9D49-28264B675A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0E2-4370-9D49-28264B675A70}"/>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30E2-4370-9D49-28264B675A70}"/>
              </c:ext>
            </c:extLst>
          </c:dPt>
          <c:dPt>
            <c:idx val="3"/>
            <c:bubble3D val="0"/>
            <c:spPr>
              <a:solidFill>
                <a:srgbClr val="FFFF00"/>
              </a:solidFill>
              <a:ln w="19050">
                <a:solidFill>
                  <a:schemeClr val="lt1"/>
                </a:solidFill>
              </a:ln>
              <a:effectLst/>
            </c:spPr>
            <c:extLst>
              <c:ext xmlns:c16="http://schemas.microsoft.com/office/drawing/2014/chart" uri="{C3380CC4-5D6E-409C-BE32-E72D297353CC}">
                <c16:uniqueId val="{00000007-30E2-4370-9D49-28264B675A70}"/>
              </c:ext>
            </c:extLst>
          </c:dPt>
          <c:dPt>
            <c:idx val="4"/>
            <c:bubble3D val="0"/>
            <c:spPr>
              <a:solidFill>
                <a:srgbClr val="00B050"/>
              </a:solidFill>
              <a:ln w="19050">
                <a:solidFill>
                  <a:schemeClr val="lt1"/>
                </a:solidFill>
              </a:ln>
              <a:effectLst/>
            </c:spPr>
            <c:extLst>
              <c:ext xmlns:c16="http://schemas.microsoft.com/office/drawing/2014/chart" uri="{C3380CC4-5D6E-409C-BE32-E72D297353CC}">
                <c16:uniqueId val="{00000009-30E2-4370-9D49-28264B675A70}"/>
              </c:ext>
            </c:extLst>
          </c:dPt>
          <c:dLbls>
            <c:dLbl>
              <c:idx val="0"/>
              <c:layout>
                <c:manualLayout>
                  <c:x val="-5.3324886000217758E-2"/>
                  <c:y val="-0.2252557899964169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0E2-4370-9D49-28264B675A70}"/>
                </c:ext>
              </c:extLst>
            </c:dLbl>
            <c:dLbl>
              <c:idx val="1"/>
              <c:layout>
                <c:manualLayout>
                  <c:x val="-3.463619952130241E-2"/>
                  <c:y val="-3.0700535039656789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0E2-4370-9D49-28264B675A70}"/>
                </c:ext>
              </c:extLst>
            </c:dLbl>
            <c:dLbl>
              <c:idx val="2"/>
              <c:layout>
                <c:manualLayout>
                  <c:x val="-9.4262041717184577E-3"/>
                  <c:y val="-3.6743330246269912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30E2-4370-9D49-28264B675A70}"/>
                </c:ext>
              </c:extLst>
            </c:dLbl>
            <c:dLbl>
              <c:idx val="3"/>
              <c:layout>
                <c:manualLayout>
                  <c:x val="-8.4002753341563836E-3"/>
                  <c:y val="1.0880345198798547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0E2-4370-9D49-28264B675A70}"/>
                </c:ext>
              </c:extLst>
            </c:dLbl>
            <c:dLbl>
              <c:idx val="4"/>
              <c:layout>
                <c:manualLayout>
                  <c:x val="-7.6626388435227274E-2"/>
                  <c:y val="-7.8708168312454363E-3"/>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0E2-4370-9D49-28264B675A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 1'!$A$55:$A$59</c:f>
              <c:strCache>
                <c:ptCount val="5"/>
                <c:pt idx="0">
                  <c:v>Unrestricted Funds</c:v>
                </c:pt>
                <c:pt idx="1">
                  <c:v>COVID Relief Grant Funds</c:v>
                </c:pt>
                <c:pt idx="2">
                  <c:v>ELOP Funds</c:v>
                </c:pt>
                <c:pt idx="3">
                  <c:v>Other Restricted Funds</c:v>
                </c:pt>
                <c:pt idx="4">
                  <c:v>Reserve for Economic Uncertainties &amp; Unspendable</c:v>
                </c:pt>
              </c:strCache>
            </c:strRef>
          </c:cat>
          <c:val>
            <c:numRef>
              <c:f>'Table 1'!$C$55:$C$59</c:f>
              <c:numCache>
                <c:formatCode>"$"#,##0_);\("$"#,##0\)</c:formatCode>
                <c:ptCount val="5"/>
                <c:pt idx="0">
                  <c:v>181646111.56999999</c:v>
                </c:pt>
                <c:pt idx="1">
                  <c:v>63672728.049999997</c:v>
                </c:pt>
                <c:pt idx="2">
                  <c:v>41412873</c:v>
                </c:pt>
                <c:pt idx="3">
                  <c:v>69553695.399999976</c:v>
                </c:pt>
                <c:pt idx="4">
                  <c:v>19535140.010000002</c:v>
                </c:pt>
              </c:numCache>
            </c:numRef>
          </c:val>
          <c:extLst>
            <c:ext xmlns:c16="http://schemas.microsoft.com/office/drawing/2014/chart" uri="{C3380CC4-5D6E-409C-BE32-E72D297353CC}">
              <c16:uniqueId val="{0000000A-30E2-4370-9D49-28264B675A7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layout>
                <c:manualLayout>
                  <c:x val="-1.4647887843775547E-3"/>
                  <c:y val="-1.61867698328955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5-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0-EEC9-4D44-AC0A-83A7870E9553}"/>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layout>
                <c:manualLayout>
                  <c:x val="-5.2585917359154216E-2"/>
                  <c:y val="4.146346242972651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layout>
                <c:manualLayout>
                  <c:x val="-5.4050706143531822E-2"/>
                  <c:y val="2.7300038825942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5.4050706143531822E-2"/>
                  <c:y val="1.92066539094952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5.258591735915432E-2"/>
                  <c:y val="2.5276692596831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layout>
                <c:manualLayout>
                  <c:x val="-1.0741660330191978E-16"/>
                  <c:y val="-2.02334622911193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14-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1-EEC9-4D44-AC0A-83A7870E9553}"/>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layout>
                <c:manualLayout>
                  <c:x val="-1.4647887843775547E-3"/>
                  <c:y val="-1.61867698328955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5-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0-EEC9-4D44-AC0A-83A7870E9553}"/>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layout>
                <c:manualLayout>
                  <c:x val="0.39443090949440296"/>
                  <c:y val="3.74132938690647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layout>
                <c:manualLayout>
                  <c:x val="0.26252521430209341"/>
                  <c:y val="-0.1286319466358555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0.1306185958788586"/>
                  <c:y val="-0.2764564820172827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5.258591735915432E-2"/>
                  <c:y val="2.5276692596831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25400" cap="flat" cmpd="sng" algn="ctr">
                      <a:solidFill>
                        <a:srgbClr val="F00000"/>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layout>
                <c:manualLayout>
                  <c:x val="-1.0741660330191978E-16"/>
                  <c:y val="-2.02334622911193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14-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1-EEC9-4D44-AC0A-83A7870E9553}"/>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layout>
                <c:manualLayout>
                  <c:x val="-1.4647887843775547E-3"/>
                  <c:y val="-1.61867698328955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5-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0-EEC9-4D44-AC0A-83A7870E9553}"/>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layout>
                <c:manualLayout>
                  <c:x val="0.39443090949440296"/>
                  <c:y val="3.74132938690647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layout>
                <c:manualLayout>
                  <c:x val="0.26252521430209341"/>
                  <c:y val="-0.1286319466358555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0.1306185958788586"/>
                  <c:y val="-0.2764564820172827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5.258591735915432E-2"/>
                  <c:y val="2.5276692596831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F00000"/>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layout>
                <c:manualLayout>
                  <c:x val="-1.0741660330191978E-16"/>
                  <c:y val="-2.02334622911193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14-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1-EEC9-4D44-AC0A-83A7870E9553}"/>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layout>
                <c:manualLayout>
                  <c:x val="-2.490140933441843E-2"/>
                  <c:y val="-2.4280154749343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0-4927-4C3B-B014-9B3F12CDF327}"/>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layout>
                <c:manualLayout>
                  <c:x val="-5.4050706143531822E-2"/>
                  <c:y val="2.7300038825942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5.4050706143531822E-2"/>
                  <c:y val="1.92066539094952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5.258591735915432E-2"/>
                  <c:y val="2.5276692596831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layout>
                <c:manualLayout>
                  <c:x val="-5.4050706143531767E-2"/>
                  <c:y val="2.7300038825942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layout>
                <c:manualLayout>
                  <c:x val="0"/>
                  <c:y val="-1.6186769832895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1-4927-4C3B-B014-9B3F12CDF327}"/>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layout>
                <c:manualLayout>
                  <c:x val="-2.490140933441843E-2"/>
                  <c:y val="-2.4280154749343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0-4927-4C3B-B014-9B3F12CDF327}"/>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layout>
                <c:manualLayout>
                  <c:x val="0.39882872000610253"/>
                  <c:y val="7.04906632998088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0.26545647248927629"/>
                  <c:y val="-0.1428005587972051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0.13354893083511651"/>
                  <c:y val="-0.16103162855325515"/>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layout>
                <c:manualLayout>
                  <c:x val="-5.4050706143531767E-2"/>
                  <c:y val="2.7300038825942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25400" cap="flat" cmpd="sng" algn="ctr">
                      <a:solidFill>
                        <a:srgbClr val="FF0000"/>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layout>
                <c:manualLayout>
                  <c:x val="0"/>
                  <c:y val="-1.6186769832895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04B-4FEA-8602-69AB6C69B2BC}"/>
                </c:ext>
              </c:extLst>
            </c:dLbl>
            <c:dLbl>
              <c:idx val="6"/>
              <c:delete val="1"/>
              <c:extLst>
                <c:ext xmlns:c15="http://schemas.microsoft.com/office/drawing/2012/chart" uri="{CE6537A1-D6FC-4f65-9D91-7224C49458BB}"/>
                <c:ext xmlns:c16="http://schemas.microsoft.com/office/drawing/2014/chart" uri="{C3380CC4-5D6E-409C-BE32-E72D297353CC}">
                  <c16:uniqueId val="{00000001-4927-4C3B-B014-9B3F12CDF327}"/>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5-604B-4FEA-8602-69AB6C69B2BC}"/>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5.4050706143531822E-2"/>
                  <c:y val="1.92066539094952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5.258591735915432E-2"/>
                  <c:y val="2.52766925968310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layout>
                <c:manualLayout>
                  <c:x val="-5.4050706143531767E-2"/>
                  <c:y val="2.73000388259429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layout>
                <c:manualLayout>
                  <c:x val="1.4647887843764805E-4"/>
                  <c:y val="-3.050154610736214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14-604B-4FEA-8602-69AB6C69B2BC}"/>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Sheet1!$C$7</c:f>
              <c:strCache>
                <c:ptCount val="1"/>
                <c:pt idx="0">
                  <c:v>Enrollment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1-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2-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03-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04-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05-604B-4FEA-8602-69AB6C69B2BC}"/>
                </c:ext>
              </c:extLst>
            </c:dLbl>
            <c:spPr>
              <a:solidFill>
                <a:srgbClr val="7030A0">
                  <a:alpha val="25000"/>
                </a:srgbClr>
              </a:solidFill>
              <a:ln>
                <a:solidFill>
                  <a:srgbClr val="7030A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Sheet1!$F$7:$L$7</c:f>
              <c:numCache>
                <c:formatCode>General</c:formatCode>
                <c:ptCount val="7"/>
                <c:pt idx="0">
                  <c:v>45213</c:v>
                </c:pt>
                <c:pt idx="1">
                  <c:v>43911</c:v>
                </c:pt>
                <c:pt idx="2">
                  <c:v>41500</c:v>
                </c:pt>
                <c:pt idx="3">
                  <c:v>39603</c:v>
                </c:pt>
                <c:pt idx="4">
                  <c:v>37663</c:v>
                </c:pt>
                <c:pt idx="5">
                  <c:v>35978</c:v>
                </c:pt>
                <c:pt idx="6">
                  <c:v>34394</c:v>
                </c:pt>
              </c:numCache>
            </c:numRef>
          </c:val>
          <c:smooth val="0"/>
          <c:extLst>
            <c:ext xmlns:c16="http://schemas.microsoft.com/office/drawing/2014/chart" uri="{C3380CC4-5D6E-409C-BE32-E72D297353CC}">
              <c16:uniqueId val="{00000006-604B-4FEA-8602-69AB6C69B2BC}"/>
            </c:ext>
          </c:extLst>
        </c:ser>
        <c:ser>
          <c:idx val="1"/>
          <c:order val="1"/>
          <c:tx>
            <c:strRef>
              <c:f>Sheet1!$C$8</c:f>
              <c:strCache>
                <c:ptCount val="1"/>
                <c:pt idx="0">
                  <c:v>CY ADA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7-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08-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09-604B-4FEA-8602-69AB6C69B2BC}"/>
                </c:ext>
              </c:extLst>
            </c:dLbl>
            <c:dLbl>
              <c:idx val="3"/>
              <c:layout>
                <c:manualLayout>
                  <c:x val="0.39882872000610242"/>
                  <c:y val="-5.36966099838200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04B-4FEA-8602-69AB6C69B2BC}"/>
                </c:ext>
              </c:extLst>
            </c:dLbl>
            <c:dLbl>
              <c:idx val="4"/>
              <c:layout>
                <c:manualLayout>
                  <c:x val="0.26692117835194268"/>
                  <c:y val="-7.39527694856288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4B-4FEA-8602-69AB6C69B2BC}"/>
                </c:ext>
              </c:extLst>
            </c:dLbl>
            <c:dLbl>
              <c:idx val="5"/>
              <c:layout>
                <c:manualLayout>
                  <c:x val="0.13354985406604161"/>
                  <c:y val="-0.1063559594325092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04B-4FEA-8602-69AB6C69B2BC}"/>
                </c:ext>
              </c:extLst>
            </c:dLbl>
            <c:dLbl>
              <c:idx val="6"/>
              <c:layout>
                <c:manualLayout>
                  <c:x val="1.4647887843764805E-4"/>
                  <c:y val="-3.0501546107362144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04B-4FEA-8602-69AB6C69B2BC}"/>
                </c:ext>
              </c:extLst>
            </c:dLbl>
            <c:spPr>
              <a:solidFill>
                <a:srgbClr val="FF0000">
                  <a:alpha val="25000"/>
                </a:srgbClr>
              </a:solidFill>
              <a:ln>
                <a:solidFill>
                  <a:srgbClr val="FF000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25400" cap="flat" cmpd="sng" algn="ctr">
                      <a:solidFill>
                        <a:srgbClr val="FF0000"/>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Sheet1!$F$8:$L$8</c:f>
              <c:numCache>
                <c:formatCode>0</c:formatCode>
                <c:ptCount val="7"/>
                <c:pt idx="0">
                  <c:v>43575.73</c:v>
                </c:pt>
                <c:pt idx="1">
                  <c:v>43583.28</c:v>
                </c:pt>
                <c:pt idx="2">
                  <c:v>39903.69</c:v>
                </c:pt>
                <c:pt idx="3">
                  <c:v>36516.67</c:v>
                </c:pt>
                <c:pt idx="4">
                  <c:v>35460</c:v>
                </c:pt>
                <c:pt idx="5">
                  <c:v>34233</c:v>
                </c:pt>
                <c:pt idx="6">
                  <c:v>33070</c:v>
                </c:pt>
              </c:numCache>
            </c:numRef>
          </c:val>
          <c:smooth val="0"/>
          <c:extLst>
            <c:ext xmlns:c16="http://schemas.microsoft.com/office/drawing/2014/chart" uri="{C3380CC4-5D6E-409C-BE32-E72D297353CC}">
              <c16:uniqueId val="{0000000E-604B-4FEA-8602-69AB6C69B2BC}"/>
            </c:ext>
          </c:extLst>
        </c:ser>
        <c:ser>
          <c:idx val="2"/>
          <c:order val="2"/>
          <c:tx>
            <c:strRef>
              <c:f>Sheet1!$C$9</c:f>
              <c:strCache>
                <c:ptCount val="1"/>
                <c:pt idx="0">
                  <c:v>Funded ADA</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F-604B-4FEA-8602-69AB6C69B2BC}"/>
                </c:ext>
              </c:extLst>
            </c:dLbl>
            <c:dLbl>
              <c:idx val="1"/>
              <c:delete val="1"/>
              <c:extLst>
                <c:ext xmlns:c15="http://schemas.microsoft.com/office/drawing/2012/chart" uri="{CE6537A1-D6FC-4f65-9D91-7224C49458BB}"/>
                <c:ext xmlns:c16="http://schemas.microsoft.com/office/drawing/2014/chart" uri="{C3380CC4-5D6E-409C-BE32-E72D297353CC}">
                  <c16:uniqueId val="{00000010-604B-4FEA-8602-69AB6C69B2BC}"/>
                </c:ext>
              </c:extLst>
            </c:dLbl>
            <c:dLbl>
              <c:idx val="2"/>
              <c:delete val="1"/>
              <c:extLst>
                <c:ext xmlns:c15="http://schemas.microsoft.com/office/drawing/2012/chart" uri="{CE6537A1-D6FC-4f65-9D91-7224C49458BB}"/>
                <c:ext xmlns:c16="http://schemas.microsoft.com/office/drawing/2014/chart" uri="{C3380CC4-5D6E-409C-BE32-E72D297353CC}">
                  <c16:uniqueId val="{00000011-604B-4FEA-8602-69AB6C69B2BC}"/>
                </c:ext>
              </c:extLst>
            </c:dLbl>
            <c:dLbl>
              <c:idx val="3"/>
              <c:delete val="1"/>
              <c:extLst>
                <c:ext xmlns:c15="http://schemas.microsoft.com/office/drawing/2012/chart" uri="{CE6537A1-D6FC-4f65-9D91-7224C49458BB}"/>
                <c:ext xmlns:c16="http://schemas.microsoft.com/office/drawing/2014/chart" uri="{C3380CC4-5D6E-409C-BE32-E72D297353CC}">
                  <c16:uniqueId val="{00000012-604B-4FEA-8602-69AB6C69B2BC}"/>
                </c:ext>
              </c:extLst>
            </c:dLbl>
            <c:dLbl>
              <c:idx val="4"/>
              <c:delete val="1"/>
              <c:extLst>
                <c:ext xmlns:c15="http://schemas.microsoft.com/office/drawing/2012/chart" uri="{CE6537A1-D6FC-4f65-9D91-7224C49458BB}"/>
                <c:ext xmlns:c16="http://schemas.microsoft.com/office/drawing/2014/chart" uri="{C3380CC4-5D6E-409C-BE32-E72D297353CC}">
                  <c16:uniqueId val="{00000013-604B-4FEA-8602-69AB6C69B2BC}"/>
                </c:ext>
              </c:extLst>
            </c:dLbl>
            <c:dLbl>
              <c:idx val="5"/>
              <c:delete val="1"/>
              <c:extLst>
                <c:ext xmlns:c15="http://schemas.microsoft.com/office/drawing/2012/chart" uri="{CE6537A1-D6FC-4f65-9D91-7224C49458BB}"/>
                <c:ext xmlns:c16="http://schemas.microsoft.com/office/drawing/2014/chart" uri="{C3380CC4-5D6E-409C-BE32-E72D297353CC}">
                  <c16:uniqueId val="{00000014-604B-4FEA-8602-69AB6C69B2BC}"/>
                </c:ext>
              </c:extLst>
            </c:dLbl>
            <c:spPr>
              <a:solidFill>
                <a:srgbClr val="00B050">
                  <a:alpha val="25000"/>
                </a:srgbClr>
              </a:solidFill>
              <a:ln>
                <a:solidFill>
                  <a:srgbClr val="00B050"/>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Sheet1!$F$6:$L$6</c:f>
              <c:strCache>
                <c:ptCount val="7"/>
                <c:pt idx="0">
                  <c:v>2019-2020</c:v>
                </c:pt>
                <c:pt idx="1">
                  <c:v>2020-2021</c:v>
                </c:pt>
                <c:pt idx="2">
                  <c:v>2021-2022</c:v>
                </c:pt>
                <c:pt idx="3">
                  <c:v>2022-2023</c:v>
                </c:pt>
                <c:pt idx="4">
                  <c:v>2023-2024</c:v>
                </c:pt>
                <c:pt idx="5">
                  <c:v>2024-2025</c:v>
                </c:pt>
                <c:pt idx="6">
                  <c:v>2025-2026</c:v>
                </c:pt>
              </c:strCache>
            </c:strRef>
          </c:cat>
          <c:val>
            <c:numRef>
              <c:f>Sheet1!$F$9:$L$9</c:f>
              <c:numCache>
                <c:formatCode>0</c:formatCode>
                <c:ptCount val="7"/>
                <c:pt idx="0">
                  <c:v>45189.27</c:v>
                </c:pt>
                <c:pt idx="1">
                  <c:v>43583.28</c:v>
                </c:pt>
                <c:pt idx="2">
                  <c:v>43583.28</c:v>
                </c:pt>
                <c:pt idx="3">
                  <c:v>42356.75</c:v>
                </c:pt>
                <c:pt idx="4">
                  <c:v>40001.21</c:v>
                </c:pt>
                <c:pt idx="5">
                  <c:v>37293</c:v>
                </c:pt>
                <c:pt idx="6">
                  <c:v>35403</c:v>
                </c:pt>
              </c:numCache>
            </c:numRef>
          </c:val>
          <c:smooth val="0"/>
          <c:extLst>
            <c:ext xmlns:c16="http://schemas.microsoft.com/office/drawing/2014/chart" uri="{C3380CC4-5D6E-409C-BE32-E72D297353CC}">
              <c16:uniqueId val="{00000015-604B-4FEA-8602-69AB6C69B2BC}"/>
            </c:ext>
          </c:extLst>
        </c:ser>
        <c:dLbls>
          <c:showLegendKey val="0"/>
          <c:showVal val="0"/>
          <c:showCatName val="0"/>
          <c:showSerName val="0"/>
          <c:showPercent val="0"/>
          <c:showBubbleSize val="0"/>
        </c:dLbls>
        <c:marker val="1"/>
        <c:smooth val="0"/>
        <c:axId val="1417381664"/>
        <c:axId val="1595262832"/>
      </c:lineChart>
      <c:catAx>
        <c:axId val="14173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262832"/>
        <c:crosses val="autoZero"/>
        <c:auto val="1"/>
        <c:lblAlgn val="ctr"/>
        <c:lblOffset val="100"/>
        <c:noMultiLvlLbl val="0"/>
      </c:catAx>
      <c:valAx>
        <c:axId val="1595262832"/>
        <c:scaling>
          <c:orientation val="minMax"/>
          <c:min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73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0.71351</cdr:x>
      <cdr:y>0.25191</cdr:y>
    </cdr:from>
    <cdr:to>
      <cdr:x>0.87416</cdr:x>
      <cdr:y>0.33141</cdr:y>
    </cdr:to>
    <cdr:cxnSp macro="">
      <cdr:nvCxnSpPr>
        <cdr:cNvPr id="3" name="Straight Arrow Connector 2">
          <a:extLst xmlns:a="http://schemas.openxmlformats.org/drawingml/2006/main">
            <a:ext uri="{FF2B5EF4-FFF2-40B4-BE49-F238E27FC236}">
              <a16:creationId xmlns:a16="http://schemas.microsoft.com/office/drawing/2014/main" id="{D01B4F41-FF8D-469D-8755-FEF9D65CA42D}"/>
            </a:ext>
          </a:extLst>
        </cdr:cNvPr>
        <cdr:cNvCxnSpPr/>
      </cdr:nvCxnSpPr>
      <cdr:spPr>
        <a:xfrm xmlns:a="http://schemas.openxmlformats.org/drawingml/2006/main" flipH="1">
          <a:off x="6182762" y="1579814"/>
          <a:ext cx="1392012" cy="498575"/>
        </a:xfrm>
        <a:prstGeom xmlns:a="http://schemas.openxmlformats.org/drawingml/2006/main" prst="straightConnector1">
          <a:avLst/>
        </a:prstGeom>
        <a:ln xmlns:a="http://schemas.openxmlformats.org/drawingml/2006/main" w="25400">
          <a:solidFill>
            <a:srgbClr val="00B05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A5E3FCD2-6819-4101-8B6B-23479015F7EB}" type="datetimeFigureOut">
              <a:rPr lang="en-US" smtClean="0"/>
              <a:t>3/11/2024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2047F5B7-095A-4D41-B443-5FC73EC8F1AA}" type="slidenum">
              <a:rPr lang="en-US" smtClean="0"/>
              <a:t>‹#›</a:t>
            </a:fld>
            <a:endParaRPr lang="en-US"/>
          </a:p>
        </p:txBody>
      </p:sp>
    </p:spTree>
    <p:extLst>
      <p:ext uri="{BB962C8B-B14F-4D97-AF65-F5344CB8AC3E}">
        <p14:creationId xmlns:p14="http://schemas.microsoft.com/office/powerpoint/2010/main" val="948796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evening President Torres, Members of the Board, Superintendent Almendarez, and Education Partners throughout the Santa Ana Community. We are here tonight to deliver the second interim report for the 2023-2024 fiscal year.</a:t>
            </a:r>
          </a:p>
          <a:p>
            <a:endParaRPr lang="en-US" dirty="0"/>
          </a:p>
          <a:p>
            <a:r>
              <a:rPr lang="en-US" dirty="0"/>
              <a:t>When I call out all of our educations partners, this is not just a casual reference. </a:t>
            </a:r>
          </a:p>
          <a:p>
            <a:endParaRPr lang="en-US" dirty="0"/>
          </a:p>
          <a:p>
            <a:r>
              <a:rPr lang="en-US" dirty="0"/>
              <a:t>Tonight’s presentation of the second interim report truly is for everybody.</a:t>
            </a:r>
          </a:p>
          <a:p>
            <a:endParaRPr lang="en-US" dirty="0"/>
          </a:p>
          <a:p>
            <a:r>
              <a:rPr lang="en-US" dirty="0"/>
              <a:t>The budget reports that we present to the Board, at every stage in the budget cycle, are how we demonstrate to the entire Santa Ana community that we are held accountable for proper management of District resources, It is our mission to be as transparent as possible with regard to the revenue that we receive, as well as the </a:t>
            </a:r>
          </a:p>
        </p:txBody>
      </p:sp>
      <p:sp>
        <p:nvSpPr>
          <p:cNvPr id="4" name="Slide Number Placeholder 3"/>
          <p:cNvSpPr>
            <a:spLocks noGrp="1"/>
          </p:cNvSpPr>
          <p:nvPr>
            <p:ph type="sldNum" sz="quarter" idx="5"/>
          </p:nvPr>
        </p:nvSpPr>
        <p:spPr/>
        <p:txBody>
          <a:bodyPr/>
          <a:lstStyle/>
          <a:p>
            <a:fld id="{2047F5B7-095A-4D41-B443-5FC73EC8F1AA}" type="slidenum">
              <a:rPr lang="en-US" smtClean="0"/>
              <a:t>1</a:t>
            </a:fld>
            <a:endParaRPr lang="en-US"/>
          </a:p>
        </p:txBody>
      </p:sp>
    </p:spTree>
    <p:extLst>
      <p:ext uri="{BB962C8B-B14F-4D97-AF65-F5344CB8AC3E}">
        <p14:creationId xmlns:p14="http://schemas.microsoft.com/office/powerpoint/2010/main" val="879275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current year, our CBEDS info day enrollment was 37,663, the number in the purple shaded rectangle in the middle</a:t>
            </a:r>
          </a:p>
          <a:p>
            <a:r>
              <a:rPr lang="en-US" dirty="0"/>
              <a:t>We are projecting our P2 ADA to be 35,460, the number in the red shaded rectangle on the bottom right.</a:t>
            </a:r>
          </a:p>
          <a:p>
            <a:r>
              <a:rPr lang="en-US" dirty="0"/>
              <a:t>Now, if we move the ADA numbers in the red shaded rectangles in the three prior years…</a:t>
            </a:r>
          </a:p>
        </p:txBody>
      </p:sp>
      <p:sp>
        <p:nvSpPr>
          <p:cNvPr id="4" name="Slide Number Placeholder 3"/>
          <p:cNvSpPr>
            <a:spLocks noGrp="1"/>
          </p:cNvSpPr>
          <p:nvPr>
            <p:ph type="sldNum" sz="quarter" idx="5"/>
          </p:nvPr>
        </p:nvSpPr>
        <p:spPr/>
        <p:txBody>
          <a:bodyPr/>
          <a:lstStyle/>
          <a:p>
            <a:fld id="{2047F5B7-095A-4D41-B443-5FC73EC8F1AA}" type="slidenum">
              <a:rPr lang="en-US" smtClean="0"/>
              <a:t>10</a:t>
            </a:fld>
            <a:endParaRPr lang="en-US"/>
          </a:p>
        </p:txBody>
      </p:sp>
    </p:spTree>
    <p:extLst>
      <p:ext uri="{BB962C8B-B14F-4D97-AF65-F5344CB8AC3E}">
        <p14:creationId xmlns:p14="http://schemas.microsoft.com/office/powerpoint/2010/main" val="1746566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calculate the average of those three years’ ADA..</a:t>
            </a:r>
          </a:p>
        </p:txBody>
      </p:sp>
      <p:sp>
        <p:nvSpPr>
          <p:cNvPr id="4" name="Slide Number Placeholder 3"/>
          <p:cNvSpPr>
            <a:spLocks noGrp="1"/>
          </p:cNvSpPr>
          <p:nvPr>
            <p:ph type="sldNum" sz="quarter" idx="5"/>
          </p:nvPr>
        </p:nvSpPr>
        <p:spPr/>
        <p:txBody>
          <a:bodyPr/>
          <a:lstStyle/>
          <a:p>
            <a:fld id="{2047F5B7-095A-4D41-B443-5FC73EC8F1AA}" type="slidenum">
              <a:rPr lang="en-US" smtClean="0"/>
              <a:t>11</a:t>
            </a:fld>
            <a:endParaRPr lang="en-US"/>
          </a:p>
        </p:txBody>
      </p:sp>
    </p:spTree>
    <p:extLst>
      <p:ext uri="{BB962C8B-B14F-4D97-AF65-F5344CB8AC3E}">
        <p14:creationId xmlns:p14="http://schemas.microsoft.com/office/powerpoint/2010/main" val="801368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that the average in 40,001, which is our funded ADA.</a:t>
            </a:r>
          </a:p>
        </p:txBody>
      </p:sp>
      <p:sp>
        <p:nvSpPr>
          <p:cNvPr id="4" name="Slide Number Placeholder 3"/>
          <p:cNvSpPr>
            <a:spLocks noGrp="1"/>
          </p:cNvSpPr>
          <p:nvPr>
            <p:ph type="sldNum" sz="quarter" idx="5"/>
          </p:nvPr>
        </p:nvSpPr>
        <p:spPr/>
        <p:txBody>
          <a:bodyPr/>
          <a:lstStyle/>
          <a:p>
            <a:fld id="{2047F5B7-095A-4D41-B443-5FC73EC8F1AA}" type="slidenum">
              <a:rPr lang="en-US" smtClean="0"/>
              <a:t>12</a:t>
            </a:fld>
            <a:endParaRPr lang="en-US"/>
          </a:p>
        </p:txBody>
      </p:sp>
    </p:spTree>
    <p:extLst>
      <p:ext uri="{BB962C8B-B14F-4D97-AF65-F5344CB8AC3E}">
        <p14:creationId xmlns:p14="http://schemas.microsoft.com/office/powerpoint/2010/main" val="226739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2024-2025, the ADA is projected to be 34,233…but the </a:t>
            </a:r>
          </a:p>
        </p:txBody>
      </p:sp>
      <p:sp>
        <p:nvSpPr>
          <p:cNvPr id="4" name="Slide Number Placeholder 3"/>
          <p:cNvSpPr>
            <a:spLocks noGrp="1"/>
          </p:cNvSpPr>
          <p:nvPr>
            <p:ph type="sldNum" sz="quarter" idx="5"/>
          </p:nvPr>
        </p:nvSpPr>
        <p:spPr/>
        <p:txBody>
          <a:bodyPr/>
          <a:lstStyle/>
          <a:p>
            <a:fld id="{2047F5B7-095A-4D41-B443-5FC73EC8F1AA}" type="slidenum">
              <a:rPr lang="en-US" smtClean="0"/>
              <a:t>13</a:t>
            </a:fld>
            <a:endParaRPr lang="en-US"/>
          </a:p>
        </p:txBody>
      </p:sp>
    </p:spTree>
    <p:extLst>
      <p:ext uri="{BB962C8B-B14F-4D97-AF65-F5344CB8AC3E}">
        <p14:creationId xmlns:p14="http://schemas.microsoft.com/office/powerpoint/2010/main" val="953236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…funded ADA, the average of the three prior years is 37,293…and</a:t>
            </a:r>
          </a:p>
        </p:txBody>
      </p:sp>
      <p:sp>
        <p:nvSpPr>
          <p:cNvPr id="4" name="Slide Number Placeholder 3"/>
          <p:cNvSpPr>
            <a:spLocks noGrp="1"/>
          </p:cNvSpPr>
          <p:nvPr>
            <p:ph type="sldNum" sz="quarter" idx="5"/>
          </p:nvPr>
        </p:nvSpPr>
        <p:spPr/>
        <p:txBody>
          <a:bodyPr/>
          <a:lstStyle/>
          <a:p>
            <a:fld id="{2047F5B7-095A-4D41-B443-5FC73EC8F1AA}" type="slidenum">
              <a:rPr lang="en-US" smtClean="0"/>
              <a:t>14</a:t>
            </a:fld>
            <a:endParaRPr lang="en-US"/>
          </a:p>
        </p:txBody>
      </p:sp>
    </p:spTree>
    <p:extLst>
      <p:ext uri="{BB962C8B-B14F-4D97-AF65-F5344CB8AC3E}">
        <p14:creationId xmlns:p14="http://schemas.microsoft.com/office/powerpoint/2010/main" val="3626779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2025-2026, the projected ADA is 33,070…but…</a:t>
            </a:r>
          </a:p>
        </p:txBody>
      </p:sp>
      <p:sp>
        <p:nvSpPr>
          <p:cNvPr id="4" name="Slide Number Placeholder 3"/>
          <p:cNvSpPr>
            <a:spLocks noGrp="1"/>
          </p:cNvSpPr>
          <p:nvPr>
            <p:ph type="sldNum" sz="quarter" idx="5"/>
          </p:nvPr>
        </p:nvSpPr>
        <p:spPr/>
        <p:txBody>
          <a:bodyPr/>
          <a:lstStyle/>
          <a:p>
            <a:fld id="{2047F5B7-095A-4D41-B443-5FC73EC8F1AA}" type="slidenum">
              <a:rPr lang="en-US" smtClean="0"/>
              <a:t>15</a:t>
            </a:fld>
            <a:endParaRPr lang="en-US"/>
          </a:p>
        </p:txBody>
      </p:sp>
    </p:spTree>
    <p:extLst>
      <p:ext uri="{BB962C8B-B14F-4D97-AF65-F5344CB8AC3E}">
        <p14:creationId xmlns:p14="http://schemas.microsoft.com/office/powerpoint/2010/main" val="3133625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funded ADA, the average of the three prior years is 35, 403.</a:t>
            </a:r>
          </a:p>
          <a:p>
            <a:r>
              <a:rPr lang="en-US" dirty="0"/>
              <a:t>Once again, we are very fortunate, in the face of severe declining enrollment, to have this hold harmless; and our financial position would be much worse without the hold-harmless.</a:t>
            </a:r>
          </a:p>
          <a:p>
            <a:r>
              <a:rPr lang="en-US" dirty="0"/>
              <a:t>Turning our attention from ADA to actual revenue…</a:t>
            </a:r>
          </a:p>
        </p:txBody>
      </p:sp>
      <p:sp>
        <p:nvSpPr>
          <p:cNvPr id="4" name="Slide Number Placeholder 3"/>
          <p:cNvSpPr>
            <a:spLocks noGrp="1"/>
          </p:cNvSpPr>
          <p:nvPr>
            <p:ph type="sldNum" sz="quarter" idx="5"/>
          </p:nvPr>
        </p:nvSpPr>
        <p:spPr/>
        <p:txBody>
          <a:bodyPr/>
          <a:lstStyle/>
          <a:p>
            <a:fld id="{2047F5B7-095A-4D41-B443-5FC73EC8F1AA}" type="slidenum">
              <a:rPr lang="en-US" smtClean="0"/>
              <a:t>16</a:t>
            </a:fld>
            <a:endParaRPr lang="en-US"/>
          </a:p>
        </p:txBody>
      </p:sp>
    </p:spTree>
    <p:extLst>
      <p:ext uri="{BB962C8B-B14F-4D97-AF65-F5344CB8AC3E}">
        <p14:creationId xmlns:p14="http://schemas.microsoft.com/office/powerpoint/2010/main" val="4139326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current year revenue.</a:t>
            </a:r>
          </a:p>
          <a:p>
            <a:r>
              <a:rPr lang="en-US" dirty="0"/>
              <a:t>For each of these slides, we will show what the approved budget was at the time of unaudited actuals, back in September</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17</a:t>
            </a:fld>
            <a:endParaRPr lang="en-US"/>
          </a:p>
        </p:txBody>
      </p:sp>
    </p:spTree>
    <p:extLst>
      <p:ext uri="{BB962C8B-B14F-4D97-AF65-F5344CB8AC3E}">
        <p14:creationId xmlns:p14="http://schemas.microsoft.com/office/powerpoint/2010/main" val="1396318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graphical rep of all revenue sources</a:t>
            </a:r>
          </a:p>
          <a:p>
            <a:r>
              <a:rPr lang="en-US" dirty="0"/>
              <a:t>Green and Purple still bigger due to COVID Relief</a:t>
            </a:r>
          </a:p>
          <a:p>
            <a:r>
              <a:rPr lang="en-US" dirty="0"/>
              <a:t>But LCFF still makes up the lion’s share of our revenue</a:t>
            </a:r>
          </a:p>
          <a:p>
            <a:r>
              <a:rPr lang="en-US" dirty="0"/>
              <a:t>Which makes…</a:t>
            </a:r>
          </a:p>
        </p:txBody>
      </p:sp>
      <p:sp>
        <p:nvSpPr>
          <p:cNvPr id="4" name="Slide Number Placeholder 3"/>
          <p:cNvSpPr>
            <a:spLocks noGrp="1"/>
          </p:cNvSpPr>
          <p:nvPr>
            <p:ph type="sldNum" sz="quarter" idx="5"/>
          </p:nvPr>
        </p:nvSpPr>
        <p:spPr/>
        <p:txBody>
          <a:bodyPr/>
          <a:lstStyle/>
          <a:p>
            <a:fld id="{2047F5B7-095A-4D41-B443-5FC73EC8F1AA}" type="slidenum">
              <a:rPr lang="en-US" smtClean="0"/>
              <a:t>18</a:t>
            </a:fld>
            <a:endParaRPr lang="en-US"/>
          </a:p>
        </p:txBody>
      </p:sp>
    </p:spTree>
    <p:extLst>
      <p:ext uri="{BB962C8B-B14F-4D97-AF65-F5344CB8AC3E}">
        <p14:creationId xmlns:p14="http://schemas.microsoft.com/office/powerpoint/2010/main" val="1576342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very important. </a:t>
            </a:r>
          </a:p>
        </p:txBody>
      </p:sp>
      <p:sp>
        <p:nvSpPr>
          <p:cNvPr id="4" name="Slide Number Placeholder 3"/>
          <p:cNvSpPr>
            <a:spLocks noGrp="1"/>
          </p:cNvSpPr>
          <p:nvPr>
            <p:ph type="sldNum" sz="quarter" idx="5"/>
          </p:nvPr>
        </p:nvSpPr>
        <p:spPr/>
        <p:txBody>
          <a:bodyPr/>
          <a:lstStyle/>
          <a:p>
            <a:fld id="{2047F5B7-095A-4D41-B443-5FC73EC8F1AA}" type="slidenum">
              <a:rPr lang="en-US" smtClean="0"/>
              <a:t>19</a:t>
            </a:fld>
            <a:endParaRPr lang="en-US"/>
          </a:p>
        </p:txBody>
      </p:sp>
    </p:spTree>
    <p:extLst>
      <p:ext uri="{BB962C8B-B14F-4D97-AF65-F5344CB8AC3E}">
        <p14:creationId xmlns:p14="http://schemas.microsoft.com/office/powerpoint/2010/main" val="55943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often point out, the Budget team is always working on multiple fiscal years at any given time.</a:t>
            </a:r>
          </a:p>
          <a:p>
            <a:endParaRPr lang="en-US" dirty="0"/>
          </a:p>
          <a:p>
            <a:r>
              <a:rPr lang="en-US" dirty="0"/>
              <a:t>This slide shows the full budget cycle for the current year, as well as the budget development timeline for the 2024-2025 year.</a:t>
            </a:r>
          </a:p>
          <a:p>
            <a:endParaRPr lang="en-US" dirty="0"/>
          </a:p>
          <a:p>
            <a:r>
              <a:rPr lang="en-US" dirty="0"/>
              <a:t>Pause</a:t>
            </a:r>
          </a:p>
        </p:txBody>
      </p:sp>
      <p:sp>
        <p:nvSpPr>
          <p:cNvPr id="4" name="Slide Number Placeholder 3"/>
          <p:cNvSpPr>
            <a:spLocks noGrp="1"/>
          </p:cNvSpPr>
          <p:nvPr>
            <p:ph type="sldNum" sz="quarter" idx="5"/>
          </p:nvPr>
        </p:nvSpPr>
        <p:spPr/>
        <p:txBody>
          <a:bodyPr/>
          <a:lstStyle/>
          <a:p>
            <a:fld id="{2047F5B7-095A-4D41-B443-5FC73EC8F1AA}" type="slidenum">
              <a:rPr lang="en-US" smtClean="0"/>
              <a:t>2</a:t>
            </a:fld>
            <a:endParaRPr lang="en-US"/>
          </a:p>
        </p:txBody>
      </p:sp>
    </p:spTree>
    <p:extLst>
      <p:ext uri="{BB962C8B-B14F-4D97-AF65-F5344CB8AC3E}">
        <p14:creationId xmlns:p14="http://schemas.microsoft.com/office/powerpoint/2010/main" val="3081641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20</a:t>
            </a:fld>
            <a:endParaRPr lang="en-US"/>
          </a:p>
        </p:txBody>
      </p:sp>
    </p:spTree>
    <p:extLst>
      <p:ext uri="{BB962C8B-B14F-4D97-AF65-F5344CB8AC3E}">
        <p14:creationId xmlns:p14="http://schemas.microsoft.com/office/powerpoint/2010/main" val="285204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21</a:t>
            </a:fld>
            <a:endParaRPr lang="en-US"/>
          </a:p>
        </p:txBody>
      </p:sp>
    </p:spTree>
    <p:extLst>
      <p:ext uri="{BB962C8B-B14F-4D97-AF65-F5344CB8AC3E}">
        <p14:creationId xmlns:p14="http://schemas.microsoft.com/office/powerpoint/2010/main" val="206605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22</a:t>
            </a:fld>
            <a:endParaRPr lang="en-US"/>
          </a:p>
        </p:txBody>
      </p:sp>
    </p:spTree>
    <p:extLst>
      <p:ext uri="{BB962C8B-B14F-4D97-AF65-F5344CB8AC3E}">
        <p14:creationId xmlns:p14="http://schemas.microsoft.com/office/powerpoint/2010/main" val="4094001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23</a:t>
            </a:fld>
            <a:endParaRPr lang="en-US"/>
          </a:p>
        </p:txBody>
      </p:sp>
    </p:spTree>
    <p:extLst>
      <p:ext uri="{BB962C8B-B14F-4D97-AF65-F5344CB8AC3E}">
        <p14:creationId xmlns:p14="http://schemas.microsoft.com/office/powerpoint/2010/main" val="42561882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24</a:t>
            </a:fld>
            <a:endParaRPr lang="en-US"/>
          </a:p>
        </p:txBody>
      </p:sp>
    </p:spTree>
    <p:extLst>
      <p:ext uri="{BB962C8B-B14F-4D97-AF65-F5344CB8AC3E}">
        <p14:creationId xmlns:p14="http://schemas.microsoft.com/office/powerpoint/2010/main" val="1031021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25</a:t>
            </a:fld>
            <a:endParaRPr lang="en-US"/>
          </a:p>
        </p:txBody>
      </p:sp>
    </p:spTree>
    <p:extLst>
      <p:ext uri="{BB962C8B-B14F-4D97-AF65-F5344CB8AC3E}">
        <p14:creationId xmlns:p14="http://schemas.microsoft.com/office/powerpoint/2010/main" val="11370322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26</a:t>
            </a:fld>
            <a:endParaRPr lang="en-US"/>
          </a:p>
        </p:txBody>
      </p:sp>
    </p:spTree>
    <p:extLst>
      <p:ext uri="{BB962C8B-B14F-4D97-AF65-F5344CB8AC3E}">
        <p14:creationId xmlns:p14="http://schemas.microsoft.com/office/powerpoint/2010/main" val="15761081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27</a:t>
            </a:fld>
            <a:endParaRPr lang="en-US"/>
          </a:p>
        </p:txBody>
      </p:sp>
    </p:spTree>
    <p:extLst>
      <p:ext uri="{BB962C8B-B14F-4D97-AF65-F5344CB8AC3E}">
        <p14:creationId xmlns:p14="http://schemas.microsoft.com/office/powerpoint/2010/main" val="2810886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28</a:t>
            </a:fld>
            <a:endParaRPr lang="en-US"/>
          </a:p>
        </p:txBody>
      </p:sp>
    </p:spTree>
    <p:extLst>
      <p:ext uri="{BB962C8B-B14F-4D97-AF65-F5344CB8AC3E}">
        <p14:creationId xmlns:p14="http://schemas.microsoft.com/office/powerpoint/2010/main" val="26963492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a:t>
            </a:r>
          </a:p>
          <a:p>
            <a:endParaRPr lang="en-US" dirty="0"/>
          </a:p>
          <a:p>
            <a:r>
              <a:rPr lang="en-US" dirty="0"/>
              <a:t>Trendline</a:t>
            </a:r>
          </a:p>
        </p:txBody>
      </p:sp>
      <p:sp>
        <p:nvSpPr>
          <p:cNvPr id="4" name="Slide Number Placeholder 3"/>
          <p:cNvSpPr>
            <a:spLocks noGrp="1"/>
          </p:cNvSpPr>
          <p:nvPr>
            <p:ph type="sldNum" sz="quarter" idx="5"/>
          </p:nvPr>
        </p:nvSpPr>
        <p:spPr/>
        <p:txBody>
          <a:bodyPr/>
          <a:lstStyle/>
          <a:p>
            <a:fld id="{2047F5B7-095A-4D41-B443-5FC73EC8F1AA}" type="slidenum">
              <a:rPr lang="en-US" smtClean="0"/>
              <a:t>29</a:t>
            </a:fld>
            <a:endParaRPr lang="en-US"/>
          </a:p>
        </p:txBody>
      </p:sp>
    </p:spTree>
    <p:extLst>
      <p:ext uri="{BB962C8B-B14F-4D97-AF65-F5344CB8AC3E}">
        <p14:creationId xmlns:p14="http://schemas.microsoft.com/office/powerpoint/2010/main" val="402030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brings us to the second interim report tonight.</a:t>
            </a:r>
          </a:p>
          <a:p>
            <a:endParaRPr lang="en-US" dirty="0"/>
          </a:p>
          <a:p>
            <a:r>
              <a:rPr lang="en-US" dirty="0"/>
              <a:t>Based on actuals through January 31.</a:t>
            </a:r>
          </a:p>
          <a:p>
            <a:endParaRPr lang="en-US" dirty="0"/>
          </a:p>
          <a:p>
            <a:r>
              <a:rPr lang="en-US" dirty="0"/>
              <a:t>Seven complete months in the fiscal year, and six operational months since the beginning of the school year.</a:t>
            </a:r>
          </a:p>
          <a:p>
            <a:endParaRPr lang="en-US" dirty="0"/>
          </a:p>
          <a:p>
            <a:r>
              <a:rPr lang="en-US" dirty="0"/>
              <a:t>This gives us much better insight into the expenditure patterns year-to-date than we had at first interim, and allows us to fine-tune the projections for the balance of the year.</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3</a:t>
            </a:fld>
            <a:endParaRPr lang="en-US"/>
          </a:p>
        </p:txBody>
      </p:sp>
    </p:spTree>
    <p:extLst>
      <p:ext uri="{BB962C8B-B14F-4D97-AF65-F5344CB8AC3E}">
        <p14:creationId xmlns:p14="http://schemas.microsoft.com/office/powerpoint/2010/main" val="42845069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30</a:t>
            </a:fld>
            <a:endParaRPr lang="en-US"/>
          </a:p>
        </p:txBody>
      </p:sp>
    </p:spTree>
    <p:extLst>
      <p:ext uri="{BB962C8B-B14F-4D97-AF65-F5344CB8AC3E}">
        <p14:creationId xmlns:p14="http://schemas.microsoft.com/office/powerpoint/2010/main" val="32490679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31</a:t>
            </a:fld>
            <a:endParaRPr lang="en-US"/>
          </a:p>
        </p:txBody>
      </p:sp>
    </p:spTree>
    <p:extLst>
      <p:ext uri="{BB962C8B-B14F-4D97-AF65-F5344CB8AC3E}">
        <p14:creationId xmlns:p14="http://schemas.microsoft.com/office/powerpoint/2010/main" val="35681694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32</a:t>
            </a:fld>
            <a:endParaRPr lang="en-US"/>
          </a:p>
        </p:txBody>
      </p:sp>
    </p:spTree>
    <p:extLst>
      <p:ext uri="{BB962C8B-B14F-4D97-AF65-F5344CB8AC3E}">
        <p14:creationId xmlns:p14="http://schemas.microsoft.com/office/powerpoint/2010/main" val="1798779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33</a:t>
            </a:fld>
            <a:endParaRPr lang="en-US"/>
          </a:p>
        </p:txBody>
      </p:sp>
    </p:spTree>
    <p:extLst>
      <p:ext uri="{BB962C8B-B14F-4D97-AF65-F5344CB8AC3E}">
        <p14:creationId xmlns:p14="http://schemas.microsoft.com/office/powerpoint/2010/main" val="2303893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34</a:t>
            </a:fld>
            <a:endParaRPr lang="en-US"/>
          </a:p>
        </p:txBody>
      </p:sp>
    </p:spTree>
    <p:extLst>
      <p:ext uri="{BB962C8B-B14F-4D97-AF65-F5344CB8AC3E}">
        <p14:creationId xmlns:p14="http://schemas.microsoft.com/office/powerpoint/2010/main" val="12278690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361.3 vs 375.8 M</a:t>
            </a:r>
          </a:p>
          <a:p>
            <a:r>
              <a:rPr lang="en-US" dirty="0"/>
              <a:t>264.2 vs 298.5 M</a:t>
            </a:r>
          </a:p>
          <a:p>
            <a:r>
              <a:rPr lang="en-US" dirty="0"/>
              <a:t>181.5 vs 264.2 M</a:t>
            </a:r>
          </a:p>
        </p:txBody>
      </p:sp>
      <p:sp>
        <p:nvSpPr>
          <p:cNvPr id="4" name="Slide Number Placeholder 3"/>
          <p:cNvSpPr>
            <a:spLocks noGrp="1"/>
          </p:cNvSpPr>
          <p:nvPr>
            <p:ph type="sldNum" sz="quarter" idx="5"/>
          </p:nvPr>
        </p:nvSpPr>
        <p:spPr/>
        <p:txBody>
          <a:bodyPr/>
          <a:lstStyle/>
          <a:p>
            <a:fld id="{2047F5B7-095A-4D41-B443-5FC73EC8F1AA}" type="slidenum">
              <a:rPr lang="en-US" smtClean="0"/>
              <a:t>35</a:t>
            </a:fld>
            <a:endParaRPr lang="en-US"/>
          </a:p>
        </p:txBody>
      </p:sp>
    </p:spTree>
    <p:extLst>
      <p:ext uri="{BB962C8B-B14F-4D97-AF65-F5344CB8AC3E}">
        <p14:creationId xmlns:p14="http://schemas.microsoft.com/office/powerpoint/2010/main" val="1471914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counterclockwise</a:t>
            </a:r>
          </a:p>
        </p:txBody>
      </p:sp>
      <p:sp>
        <p:nvSpPr>
          <p:cNvPr id="4" name="Slide Number Placeholder 3"/>
          <p:cNvSpPr>
            <a:spLocks noGrp="1"/>
          </p:cNvSpPr>
          <p:nvPr>
            <p:ph type="sldNum" sz="quarter" idx="5"/>
          </p:nvPr>
        </p:nvSpPr>
        <p:spPr/>
        <p:txBody>
          <a:bodyPr/>
          <a:lstStyle/>
          <a:p>
            <a:fld id="{2047F5B7-095A-4D41-B443-5FC73EC8F1AA}" type="slidenum">
              <a:rPr lang="en-US" smtClean="0"/>
              <a:t>36</a:t>
            </a:fld>
            <a:endParaRPr lang="en-US"/>
          </a:p>
        </p:txBody>
      </p:sp>
    </p:spTree>
    <p:extLst>
      <p:ext uri="{BB962C8B-B14F-4D97-AF65-F5344CB8AC3E}">
        <p14:creationId xmlns:p14="http://schemas.microsoft.com/office/powerpoint/2010/main" val="29803496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47F5B7-095A-4D41-B443-5FC73EC8F1AA}" type="slidenum">
              <a:rPr lang="en-US" smtClean="0"/>
              <a:t>37</a:t>
            </a:fld>
            <a:endParaRPr lang="en-US"/>
          </a:p>
        </p:txBody>
      </p:sp>
    </p:spTree>
    <p:extLst>
      <p:ext uri="{BB962C8B-B14F-4D97-AF65-F5344CB8AC3E}">
        <p14:creationId xmlns:p14="http://schemas.microsoft.com/office/powerpoint/2010/main" val="15801552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revision informs the budget</a:t>
            </a:r>
          </a:p>
        </p:txBody>
      </p:sp>
      <p:sp>
        <p:nvSpPr>
          <p:cNvPr id="4" name="Slide Number Placeholder 3"/>
          <p:cNvSpPr>
            <a:spLocks noGrp="1"/>
          </p:cNvSpPr>
          <p:nvPr>
            <p:ph type="sldNum" sz="quarter" idx="5"/>
          </p:nvPr>
        </p:nvSpPr>
        <p:spPr/>
        <p:txBody>
          <a:bodyPr/>
          <a:lstStyle/>
          <a:p>
            <a:fld id="{2047F5B7-095A-4D41-B443-5FC73EC8F1AA}" type="slidenum">
              <a:rPr lang="en-US" smtClean="0"/>
              <a:t>38</a:t>
            </a:fld>
            <a:endParaRPr lang="en-US"/>
          </a:p>
        </p:txBody>
      </p:sp>
    </p:spTree>
    <p:extLst>
      <p:ext uri="{BB962C8B-B14F-4D97-AF65-F5344CB8AC3E}">
        <p14:creationId xmlns:p14="http://schemas.microsoft.com/office/powerpoint/2010/main" val="38483541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39</a:t>
            </a:fld>
            <a:endParaRPr lang="en-US"/>
          </a:p>
        </p:txBody>
      </p:sp>
    </p:spTree>
    <p:extLst>
      <p:ext uri="{BB962C8B-B14F-4D97-AF65-F5344CB8AC3E}">
        <p14:creationId xmlns:p14="http://schemas.microsoft.com/office/powerpoint/2010/main" val="427282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potential certifications for an interim report related to a district’s ability to meet its financial obligations through the three years of the multiyear projection…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47F5B7-095A-4D41-B443-5FC73EC8F1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32161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40</a:t>
            </a:fld>
            <a:endParaRPr lang="en-US"/>
          </a:p>
        </p:txBody>
      </p:sp>
    </p:spTree>
    <p:extLst>
      <p:ext uri="{BB962C8B-B14F-4D97-AF65-F5344CB8AC3E}">
        <p14:creationId xmlns:p14="http://schemas.microsoft.com/office/powerpoint/2010/main" val="3924782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tonight, we are asking the Board to approve a positive certification, which means that we will be able to meet all of our obligations through all three years.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47F5B7-095A-4D41-B443-5FC73EC8F1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0217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have done for previous reports, we are starting tonight with the projected multiyear ending fund balance.</a:t>
            </a:r>
          </a:p>
          <a:p>
            <a:endParaRPr lang="en-US" dirty="0"/>
          </a:p>
          <a:p>
            <a:r>
              <a:rPr lang="en-US" dirty="0"/>
              <a:t>I do want to point out now that the projected deficit spending in 2024-2025 and 2025-2026 (the out years) is more steep than it was at first interim.</a:t>
            </a:r>
          </a:p>
          <a:p>
            <a:endParaRPr lang="en-US" dirty="0"/>
          </a:p>
          <a:p>
            <a:r>
              <a:rPr lang="en-US" dirty="0"/>
              <a:t>As we go through the slides, we will discuss how we arrived at these projections.</a:t>
            </a:r>
          </a:p>
        </p:txBody>
      </p:sp>
      <p:sp>
        <p:nvSpPr>
          <p:cNvPr id="4" name="Slide Number Placeholder 3"/>
          <p:cNvSpPr>
            <a:spLocks noGrp="1"/>
          </p:cNvSpPr>
          <p:nvPr>
            <p:ph type="sldNum" sz="quarter" idx="5"/>
          </p:nvPr>
        </p:nvSpPr>
        <p:spPr/>
        <p:txBody>
          <a:bodyPr/>
          <a:lstStyle/>
          <a:p>
            <a:fld id="{2047F5B7-095A-4D41-B443-5FC73EC8F1AA}" type="slidenum">
              <a:rPr lang="en-US" smtClean="0"/>
              <a:t>6</a:t>
            </a:fld>
            <a:endParaRPr lang="en-US"/>
          </a:p>
        </p:txBody>
      </p:sp>
    </p:spTree>
    <p:extLst>
      <p:ext uri="{BB962C8B-B14F-4D97-AF65-F5344CB8AC3E}">
        <p14:creationId xmlns:p14="http://schemas.microsoft.com/office/powerpoint/2010/main" val="3583847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of the official assumptions for the second interim report.</a:t>
            </a:r>
          </a:p>
          <a:p>
            <a:endParaRPr lang="en-US" dirty="0"/>
          </a:p>
          <a:p>
            <a:r>
              <a:rPr lang="en-US" dirty="0"/>
              <a:t>COLA for 2024-2025 .76% versus the 3.94% The 2025-2026 COLA has also been reduced; we are at 2.76% versus the 3.29% at first interim.</a:t>
            </a:r>
          </a:p>
          <a:p>
            <a:endParaRPr lang="en-US" dirty="0"/>
          </a:p>
          <a:p>
            <a:r>
              <a:rPr lang="en-US" dirty="0"/>
              <a:t>increased enrollment projection out years to reflect the projections by Davis Demographic</a:t>
            </a:r>
          </a:p>
          <a:p>
            <a:r>
              <a:rPr lang="en-US" dirty="0"/>
              <a:t>2024 -2025 increased by 244 to 35978; and 2025-2026 increased by 507 to 33,070</a:t>
            </a:r>
          </a:p>
          <a:p>
            <a:r>
              <a:rPr lang="en-US" dirty="0"/>
              <a:t>That does not mean…  It is still significant; we are losing 4 1/2% of our students between the current year and 2024-2025; and 4.4% between 2024-2025 and 2025-2026.</a:t>
            </a:r>
          </a:p>
          <a:p>
            <a:endParaRPr lang="en-US" dirty="0"/>
          </a:p>
          <a:p>
            <a:r>
              <a:rPr lang="en-US" dirty="0"/>
              <a:t>For ADA, hard look at attendance patterns, seen some increases CY. assumed increases in both of the out years The AF in CY is 94.2%, for 2024-2025 95.1%, in 2025-2026, 96.2%</a:t>
            </a:r>
          </a:p>
          <a:p>
            <a:endParaRPr lang="en-US" dirty="0"/>
          </a:p>
          <a:p>
            <a:r>
              <a:rPr lang="en-US" dirty="0"/>
              <a:t>I will come back to Funded ADA in future slides.</a:t>
            </a:r>
          </a:p>
          <a:p>
            <a:endParaRPr lang="en-US" dirty="0"/>
          </a:p>
          <a:p>
            <a:r>
              <a:rPr lang="en-US" dirty="0"/>
              <a:t>UPP</a:t>
            </a:r>
          </a:p>
          <a:p>
            <a:r>
              <a:rPr lang="en-US" dirty="0"/>
              <a:t>There are also incremental increases in the PERS rates in the out years. The rate for 2024-2025 increased by .1% from 27.7% to 27.8%…and the rate for 2025-2026 increased by .2% from 28.3% to 28.5%</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7</a:t>
            </a:fld>
            <a:endParaRPr lang="en-US"/>
          </a:p>
        </p:txBody>
      </p:sp>
    </p:spTree>
    <p:extLst>
      <p:ext uri="{BB962C8B-B14F-4D97-AF65-F5344CB8AC3E}">
        <p14:creationId xmlns:p14="http://schemas.microsoft.com/office/powerpoint/2010/main" val="991719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quick look at our overall enrollment since 2013-2014; since that time we have lost almost 29% of our students. That is sobering, and we do need to stay focused on this,</a:t>
            </a:r>
          </a:p>
          <a:p>
            <a:r>
              <a:rPr lang="en-US" dirty="0"/>
              <a:t>However, from a funding standpoint, we are fortunate to have a hold harmless provision in place on ADA, and I want to spend some time going over the relationship between enrollment, ADA, and funded ADA..</a:t>
            </a:r>
          </a:p>
        </p:txBody>
      </p:sp>
      <p:sp>
        <p:nvSpPr>
          <p:cNvPr id="4" name="Slide Number Placeholder 3"/>
          <p:cNvSpPr>
            <a:spLocks noGrp="1"/>
          </p:cNvSpPr>
          <p:nvPr>
            <p:ph type="sldNum" sz="quarter" idx="5"/>
          </p:nvPr>
        </p:nvSpPr>
        <p:spPr/>
        <p:txBody>
          <a:bodyPr/>
          <a:lstStyle/>
          <a:p>
            <a:fld id="{2047F5B7-095A-4D41-B443-5FC73EC8F1AA}" type="slidenum">
              <a:rPr lang="en-US" smtClean="0"/>
              <a:t>8</a:t>
            </a:fld>
            <a:endParaRPr lang="en-US"/>
          </a:p>
        </p:txBody>
      </p:sp>
    </p:spTree>
    <p:extLst>
      <p:ext uri="{BB962C8B-B14F-4D97-AF65-F5344CB8AC3E}">
        <p14:creationId xmlns:p14="http://schemas.microsoft.com/office/powerpoint/2010/main" val="3512689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historical trends on enrollment, ADA, and Funded ADA</a:t>
            </a:r>
          </a:p>
          <a:p>
            <a:r>
              <a:rPr lang="en-US" dirty="0"/>
              <a:t>The purple line in the middle is enrollment…CBEDS info day, October. The red line on the bottom is average daily attendance, which is the average number of students actually in attendance from the first day of school to the end of the P2 attendance period, which is legally defined as </a:t>
            </a:r>
            <a:r>
              <a:rPr lang="en-US" sz="1200" b="0" i="0" kern="1200" dirty="0">
                <a:solidFill>
                  <a:schemeClr val="tx1"/>
                </a:solidFill>
                <a:effectLst/>
                <a:latin typeface="+mn-lt"/>
                <a:ea typeface="+mn-ea"/>
                <a:cs typeface="+mn-cs"/>
              </a:rPr>
              <a:t>the last school month ending on or before April 15 of a school year. For this school year, the P2 period ends on March 29.</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Funded ADA is currently defined by statute as the greater of current year ADA or the average of the three prior years of ADA. We call this the hold harmless provision</a:t>
            </a:r>
          </a:p>
          <a:p>
            <a:r>
              <a:rPr lang="en-US" sz="1200" b="0" i="0" kern="1200" dirty="0">
                <a:solidFill>
                  <a:schemeClr val="tx1"/>
                </a:solidFill>
                <a:effectLst/>
                <a:latin typeface="+mn-lt"/>
                <a:ea typeface="+mn-ea"/>
                <a:cs typeface="+mn-cs"/>
              </a:rPr>
              <a:t>This is incredibly helpful for a District like Santa Ana that is experiencing severe declines in enrollment; and our financial situation would be much worse if not for the ADA hold harmless.</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slide has a lot of numbers on it, so lets take a look at some simplified slides that show how the HH works.</a:t>
            </a:r>
          </a:p>
          <a:p>
            <a:endParaRPr lang="en-US" dirty="0"/>
          </a:p>
        </p:txBody>
      </p:sp>
      <p:sp>
        <p:nvSpPr>
          <p:cNvPr id="4" name="Slide Number Placeholder 3"/>
          <p:cNvSpPr>
            <a:spLocks noGrp="1"/>
          </p:cNvSpPr>
          <p:nvPr>
            <p:ph type="sldNum" sz="quarter" idx="5"/>
          </p:nvPr>
        </p:nvSpPr>
        <p:spPr/>
        <p:txBody>
          <a:bodyPr/>
          <a:lstStyle/>
          <a:p>
            <a:fld id="{2047F5B7-095A-4D41-B443-5FC73EC8F1AA}" type="slidenum">
              <a:rPr lang="en-US" smtClean="0"/>
              <a:t>9</a:t>
            </a:fld>
            <a:endParaRPr lang="en-US"/>
          </a:p>
        </p:txBody>
      </p:sp>
    </p:spTree>
    <p:extLst>
      <p:ext uri="{BB962C8B-B14F-4D97-AF65-F5344CB8AC3E}">
        <p14:creationId xmlns:p14="http://schemas.microsoft.com/office/powerpoint/2010/main" val="35121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5818-8E9A-485D-82B5-0FD2EB8EDFE4}"/>
              </a:ext>
            </a:extLst>
          </p:cNvPr>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99FE81F2-BA24-48A3-805A-D5779086D8A5}"/>
              </a:ext>
            </a:extLst>
          </p:cNvPr>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9A75841-08FC-42E0-AD65-68FA32169E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985DC-A2C5-484A-BC66-850A2FC5D29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FBB8543F-E12A-4320-A5A5-4699ECC1D704}"/>
              </a:ext>
            </a:extLst>
          </p:cNvPr>
          <p:cNvSpPr/>
          <p:nvPr userDrawn="1"/>
        </p:nvSpPr>
        <p:spPr>
          <a:xfrm>
            <a:off x="1"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6E2AE96D-778B-45C0-BBBD-CC9DCBC3524D}"/>
              </a:ext>
            </a:extLst>
          </p:cNvPr>
          <p:cNvSpPr/>
          <p:nvPr userDrawn="1"/>
        </p:nvSpPr>
        <p:spPr>
          <a:xfrm>
            <a:off x="3051313"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A281875D-35E2-4AAA-8568-9BF2025116FB}"/>
              </a:ext>
            </a:extLst>
          </p:cNvPr>
          <p:cNvSpPr/>
          <p:nvPr userDrawn="1"/>
        </p:nvSpPr>
        <p:spPr>
          <a:xfrm>
            <a:off x="-1656"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FFA993D4-9914-4E95-9D7D-52D1F8F95589}"/>
              </a:ext>
            </a:extLst>
          </p:cNvPr>
          <p:cNvSpPr/>
          <p:nvPr userDrawn="1"/>
        </p:nvSpPr>
        <p:spPr>
          <a:xfrm>
            <a:off x="3051313"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2CF9CAD9-A502-4376-BD52-191E0D7B73EB}"/>
              </a:ext>
            </a:extLst>
          </p:cNvPr>
          <p:cNvSpPr/>
          <p:nvPr userDrawn="1"/>
        </p:nvSpPr>
        <p:spPr>
          <a:xfrm>
            <a:off x="6089375"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4171F67-0A41-45B9-9EFB-74442EDB6000}"/>
              </a:ext>
            </a:extLst>
          </p:cNvPr>
          <p:cNvSpPr/>
          <p:nvPr userDrawn="1"/>
        </p:nvSpPr>
        <p:spPr>
          <a:xfrm>
            <a:off x="9140687"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40C85EE3-50A1-4FE6-8F81-856E69FB9739}"/>
              </a:ext>
            </a:extLst>
          </p:cNvPr>
          <p:cNvSpPr/>
          <p:nvPr userDrawn="1"/>
        </p:nvSpPr>
        <p:spPr>
          <a:xfrm>
            <a:off x="6102625" y="663728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CD131F6D-9EDC-4749-A901-8ACC6A23CD4C}"/>
              </a:ext>
            </a:extLst>
          </p:cNvPr>
          <p:cNvSpPr/>
          <p:nvPr userDrawn="1"/>
        </p:nvSpPr>
        <p:spPr>
          <a:xfrm>
            <a:off x="9140687" y="663596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816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D6C51-CEDD-4BA8-82C6-E4C50729B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602079-4E6A-4306-A2F8-654DEACA9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C1FEBC-97E3-491D-A0C9-CA43611C5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9D580C-1248-4527-B839-7D7524877FB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58EE8AF-36DD-488A-B9CC-3F2B88254D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C8214-C653-4E6E-86B6-5DB296CE8C5F}"/>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5819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4D6B-9664-40AB-B86E-C9954572D3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884117-48E9-47D0-A5AF-4498F511A5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8ED2F-3332-497E-8E03-DE809CBA43F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A88AADB-735A-4574-BD59-F08A6394F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6C5A-5C42-4366-96B5-3F3F85E19105}"/>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751702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EEFE0-B3B7-4068-8231-290596C7C5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02CF2-F981-4971-8FF9-96E6B43DF6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96825-F1AA-4198-B9EB-2F2C2CE2F42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715631A-4E1D-4198-814B-1C943C626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4852E-F13E-42D6-A18A-426BF42CD36F}"/>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27705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5818-8E9A-485D-82B5-0FD2EB8EDFE4}"/>
              </a:ext>
            </a:extLst>
          </p:cNvPr>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99FE81F2-BA24-48A3-805A-D5779086D8A5}"/>
              </a:ext>
            </a:extLst>
          </p:cNvPr>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9A75841-08FC-42E0-AD65-68FA32169E6D}"/>
              </a:ext>
            </a:extLst>
          </p:cNvPr>
          <p:cNvSpPr>
            <a:spLocks noGrp="1"/>
          </p:cNvSpPr>
          <p:nvPr>
            <p:ph type="sldNum" sz="quarter" idx="12"/>
          </p:nvPr>
        </p:nvSpPr>
        <p:spPr/>
        <p:txBody>
          <a:bodyPr/>
          <a:lstStyle/>
          <a:p>
            <a:fld id="{79C985DC-A2C5-484A-BC66-850A2FC5D29C}" type="slidenum">
              <a:rPr lang="en-US" smtClean="0"/>
              <a:t>‹#›</a:t>
            </a:fld>
            <a:endParaRPr lang="en-US"/>
          </a:p>
        </p:txBody>
      </p:sp>
      <p:sp>
        <p:nvSpPr>
          <p:cNvPr id="7" name="Rectangle 6">
            <a:extLst>
              <a:ext uri="{FF2B5EF4-FFF2-40B4-BE49-F238E27FC236}">
                <a16:creationId xmlns:a16="http://schemas.microsoft.com/office/drawing/2014/main" id="{FBB8543F-E12A-4320-A5A5-4699ECC1D704}"/>
              </a:ext>
            </a:extLst>
          </p:cNvPr>
          <p:cNvSpPr/>
          <p:nvPr userDrawn="1"/>
        </p:nvSpPr>
        <p:spPr>
          <a:xfrm>
            <a:off x="1"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E2AE96D-778B-45C0-BBBD-CC9DCBC3524D}"/>
              </a:ext>
            </a:extLst>
          </p:cNvPr>
          <p:cNvSpPr/>
          <p:nvPr userDrawn="1"/>
        </p:nvSpPr>
        <p:spPr>
          <a:xfrm>
            <a:off x="3051313"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A281875D-35E2-4AAA-8568-9BF2025116FB}"/>
              </a:ext>
            </a:extLst>
          </p:cNvPr>
          <p:cNvSpPr/>
          <p:nvPr userDrawn="1"/>
        </p:nvSpPr>
        <p:spPr>
          <a:xfrm>
            <a:off x="-1656"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FA993D4-9914-4E95-9D7D-52D1F8F95589}"/>
              </a:ext>
            </a:extLst>
          </p:cNvPr>
          <p:cNvSpPr/>
          <p:nvPr userDrawn="1"/>
        </p:nvSpPr>
        <p:spPr>
          <a:xfrm>
            <a:off x="3051313"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CF9CAD9-A502-4376-BD52-191E0D7B73EB}"/>
              </a:ext>
            </a:extLst>
          </p:cNvPr>
          <p:cNvSpPr/>
          <p:nvPr userDrawn="1"/>
        </p:nvSpPr>
        <p:spPr>
          <a:xfrm>
            <a:off x="6089375"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4171F67-0A41-45B9-9EFB-74442EDB6000}"/>
              </a:ext>
            </a:extLst>
          </p:cNvPr>
          <p:cNvSpPr/>
          <p:nvPr userDrawn="1"/>
        </p:nvSpPr>
        <p:spPr>
          <a:xfrm>
            <a:off x="9140687" y="394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0C85EE3-50A1-4FE6-8F81-856E69FB9739}"/>
              </a:ext>
            </a:extLst>
          </p:cNvPr>
          <p:cNvSpPr/>
          <p:nvPr userDrawn="1"/>
        </p:nvSpPr>
        <p:spPr>
          <a:xfrm>
            <a:off x="6102625" y="6637283"/>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D131F6D-9EDC-4749-A901-8ACC6A23CD4C}"/>
              </a:ext>
            </a:extLst>
          </p:cNvPr>
          <p:cNvSpPr/>
          <p:nvPr userDrawn="1"/>
        </p:nvSpPr>
        <p:spPr>
          <a:xfrm>
            <a:off x="9140687" y="663596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42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8364-2A0E-4C94-AA2A-6901F005B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B46FA-2AC0-4DBD-991F-B48434C85B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60EFA-2379-43CE-B260-A21FD22ECD5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4D214A3-4D1F-4650-A9F7-830E01425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77A9C-1073-4D5E-8E8F-5B328F3B21D6}"/>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65772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025F-1BED-4C46-A2FD-F8F07BBEA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34EA25-CC33-42FE-A160-B74C52591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2462BF-5F01-46F6-8CD6-BAECC7F208D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8BD04CD-01A4-40FF-AE86-54F4C2014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47369-07A4-4B4B-AE3F-7482F837462B}"/>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49194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D4B2A-3061-4487-B182-E81641AEB8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8364D9-6AAE-4428-92AC-BC3F36BBDA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180DC8-E069-4390-8636-3618A40222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2724E8-A1AB-4A34-8817-CFD98A30FA4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23F8870-11FD-4D51-B8F7-1D5DE69FCE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9F5300-42CC-4DE8-97F4-9EDF6AB0F1E8}"/>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404948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C245A-5800-4D5D-A9A3-EA664D214B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AAD888-8AC4-421F-924A-F4D746558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2A7075-FC8B-4EC3-B60D-2D18B6041B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5398AE-DA4D-47CF-96A2-A00F9E10C9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D99948-3E6B-44CA-8F08-D067761770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65B80A-20D6-4EEF-8EA1-7DE214B876E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6647929B-6280-42DC-AFD1-F8ED132F7A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358AB7-88DE-4893-89B7-EDF871F8F0A9}"/>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938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27B6-534E-416F-A3F2-0C92A095CD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65D099-2CD2-4C64-9520-1E078C1056A5}"/>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003C3276-183F-4C66-8994-F83351C131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0C93E0-39F5-415D-A812-EEEC16260075}"/>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3249584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356EDF-8427-4CC1-9A54-AAEAC45E55A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5372CB3E-BB44-4FAC-8DEA-E6E8585209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ACB0D5-0352-4288-AC2F-3AC7326C9FB2}"/>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121851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D3403-0DD6-4BD1-820A-D2B865B696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E65919-BE89-4B71-B6E4-54FD4EC36B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03CB29-2074-4B6D-AB66-09F09EF23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DCC2C7-3E3C-49EA-A972-6FF16CE585F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D2D5504-386C-4C69-9A58-7F617A8788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83E3D-BEB6-4E54-A75A-3555DEBF2AEE}"/>
              </a:ext>
            </a:extLst>
          </p:cNvPr>
          <p:cNvSpPr>
            <a:spLocks noGrp="1"/>
          </p:cNvSpPr>
          <p:nvPr>
            <p:ph type="sldNum" sz="quarter" idx="12"/>
          </p:nvPr>
        </p:nvSpPr>
        <p:spPr/>
        <p:txBody>
          <a:bodyPr/>
          <a:lstStyle/>
          <a:p>
            <a:fld id="{79C985DC-A2C5-484A-BC66-850A2FC5D29C}" type="slidenum">
              <a:rPr lang="en-US" smtClean="0"/>
              <a:t>‹#›</a:t>
            </a:fld>
            <a:endParaRPr lang="en-US"/>
          </a:p>
        </p:txBody>
      </p:sp>
    </p:spTree>
    <p:extLst>
      <p:ext uri="{BB962C8B-B14F-4D97-AF65-F5344CB8AC3E}">
        <p14:creationId xmlns:p14="http://schemas.microsoft.com/office/powerpoint/2010/main" val="363637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E52B0D-073A-474C-BE90-1BDDCA474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49E230-2C5D-4952-A2E9-7A13FE0CD2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89728-6829-4E9C-BB82-4C15CA84B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2A7EEB41-B6EA-4DBE-846D-CC2B7C918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B20ABF-E22E-429F-8777-A6FEF5DCB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985DC-A2C5-484A-BC66-850A2FC5D29C}" type="slidenum">
              <a:rPr lang="en-US" smtClean="0"/>
              <a:t>‹#›</a:t>
            </a:fld>
            <a:endParaRPr lang="en-US"/>
          </a:p>
        </p:txBody>
      </p:sp>
    </p:spTree>
    <p:extLst>
      <p:ext uri="{BB962C8B-B14F-4D97-AF65-F5344CB8AC3E}">
        <p14:creationId xmlns:p14="http://schemas.microsoft.com/office/powerpoint/2010/main" val="2366141053"/>
      </p:ext>
    </p:extLst>
  </p:cSld>
  <p:clrMap bg1="lt1" tx1="dk1" bg2="lt2" tx2="dk2" accent1="accent1" accent2="accent2" accent3="accent3" accent4="accent4" accent5="accent5" accent6="accent6" hlink="hlink" folHlink="folHlink"/>
  <p:sldLayoutIdLst>
    <p:sldLayoutId id="2147483683"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image" Target="../media/image2.pn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chart" Target="../charts/chart19.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chart" Target="../charts/chart2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473063" y="382912"/>
            <a:ext cx="9144000" cy="1735579"/>
          </a:xfrm>
        </p:spPr>
        <p:txBody>
          <a:bodyPr>
            <a:normAutofit/>
          </a:bodyPr>
          <a:lstStyle/>
          <a:p>
            <a:r>
              <a:rPr lang="en-US" sz="4800" dirty="0">
                <a:latin typeface="Cambria" panose="02040503050406030204" pitchFamily="18" charset="0"/>
                <a:ea typeface="Cambria" panose="02040503050406030204" pitchFamily="18" charset="0"/>
              </a:rPr>
              <a:t>Santa Ana Unified School District</a:t>
            </a:r>
            <a:br>
              <a:rPr lang="en-US" sz="4800" dirty="0">
                <a:latin typeface="Cambria" panose="02040503050406030204" pitchFamily="18" charset="0"/>
                <a:ea typeface="Cambria" panose="02040503050406030204" pitchFamily="18" charset="0"/>
              </a:rPr>
            </a:br>
            <a:r>
              <a:rPr lang="en-US" sz="4800" dirty="0">
                <a:latin typeface="Cambria" panose="02040503050406030204" pitchFamily="18" charset="0"/>
                <a:ea typeface="Cambria" panose="02040503050406030204" pitchFamily="18" charset="0"/>
              </a:rPr>
              <a:t>2023-2024 Second Interim Report</a:t>
            </a:r>
          </a:p>
        </p:txBody>
      </p:sp>
      <p:sp>
        <p:nvSpPr>
          <p:cNvPr id="3" name="Subtitle 2">
            <a:extLst>
              <a:ext uri="{FF2B5EF4-FFF2-40B4-BE49-F238E27FC236}">
                <a16:creationId xmlns:a16="http://schemas.microsoft.com/office/drawing/2014/main" id="{2E20C6C5-0147-419A-AD16-A47EF678E91D}"/>
              </a:ext>
            </a:extLst>
          </p:cNvPr>
          <p:cNvSpPr>
            <a:spLocks noGrp="1"/>
          </p:cNvSpPr>
          <p:nvPr>
            <p:ph type="subTitle" idx="1"/>
          </p:nvPr>
        </p:nvSpPr>
        <p:spPr>
          <a:xfrm>
            <a:off x="3924300" y="4039439"/>
            <a:ext cx="4343400" cy="1076934"/>
          </a:xfrm>
        </p:spPr>
        <p:txBody>
          <a:bodyPr>
            <a:normAutofit/>
          </a:bodyPr>
          <a:lstStyle/>
          <a:p>
            <a:endParaRPr lang="en-US" dirty="0"/>
          </a:p>
          <a:p>
            <a:r>
              <a:rPr lang="en-US" sz="3200" dirty="0">
                <a:latin typeface="Cambria" panose="02040503050406030204" pitchFamily="18" charset="0"/>
                <a:ea typeface="Cambria" panose="02040503050406030204" pitchFamily="18" charset="0"/>
              </a:rPr>
              <a:t>March 12, 2024</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618665" y="3966828"/>
            <a:ext cx="2379197" cy="2299090"/>
          </a:xfrm>
          <a:prstGeom prst="rect">
            <a:avLst/>
          </a:prstGeom>
        </p:spPr>
      </p:pic>
      <p:pic>
        <p:nvPicPr>
          <p:cNvPr id="7" name="Picture 6">
            <a:extLst>
              <a:ext uri="{FF2B5EF4-FFF2-40B4-BE49-F238E27FC236}">
                <a16:creationId xmlns:a16="http://schemas.microsoft.com/office/drawing/2014/main" id="{4F9EC888-467D-47A1-B8E7-C0E1B02787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7518" y="3966828"/>
            <a:ext cx="2299090" cy="2299090"/>
          </a:xfrm>
          <a:prstGeom prst="rect">
            <a:avLst/>
          </a:prstGeom>
        </p:spPr>
      </p:pic>
      <p:sp>
        <p:nvSpPr>
          <p:cNvPr id="15" name="TextBox 14">
            <a:extLst>
              <a:ext uri="{FF2B5EF4-FFF2-40B4-BE49-F238E27FC236}">
                <a16:creationId xmlns:a16="http://schemas.microsoft.com/office/drawing/2014/main" id="{6463AC02-0C44-438A-958D-BE012A715AD4}"/>
              </a:ext>
            </a:extLst>
          </p:cNvPr>
          <p:cNvSpPr txBox="1"/>
          <p:nvPr/>
        </p:nvSpPr>
        <p:spPr>
          <a:xfrm flipH="1">
            <a:off x="3288154" y="2804417"/>
            <a:ext cx="5628941" cy="1077218"/>
          </a:xfrm>
          <a:prstGeom prst="rect">
            <a:avLst/>
          </a:prstGeom>
          <a:noFill/>
        </p:spPr>
        <p:txBody>
          <a:bodyPr wrap="square" rtlCol="0">
            <a:spAutoFit/>
          </a:bodyPr>
          <a:lstStyle/>
          <a:p>
            <a:pPr algn="ctr"/>
            <a:r>
              <a:rPr lang="en-US" sz="3200" dirty="0"/>
              <a:t>BOARD PRIORITY: Organizational Efficiency &amp; Effectiveness</a:t>
            </a:r>
          </a:p>
        </p:txBody>
      </p:sp>
    </p:spTree>
    <p:extLst>
      <p:ext uri="{BB962C8B-B14F-4D97-AF65-F5344CB8AC3E}">
        <p14:creationId xmlns:p14="http://schemas.microsoft.com/office/powerpoint/2010/main" val="282257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10</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E6E21F95-AD43-4814-A090-2BE036DACC45}"/>
              </a:ext>
            </a:extLst>
          </p:cNvPr>
          <p:cNvSpPr txBox="1"/>
          <p:nvPr/>
        </p:nvSpPr>
        <p:spPr>
          <a:xfrm>
            <a:off x="10278209" y="592083"/>
            <a:ext cx="1239716" cy="369332"/>
          </a:xfrm>
          <a:prstGeom prst="rect">
            <a:avLst/>
          </a:prstGeom>
          <a:noFill/>
        </p:spPr>
        <p:txBody>
          <a:bodyPr wrap="square" rtlCol="0">
            <a:spAutoFit/>
          </a:bodyPr>
          <a:lstStyle/>
          <a:p>
            <a:r>
              <a:rPr lang="en-US" dirty="0"/>
              <a:t>2023-2024</a:t>
            </a:r>
          </a:p>
        </p:txBody>
      </p:sp>
    </p:spTree>
    <p:extLst>
      <p:ext uri="{BB962C8B-B14F-4D97-AF65-F5344CB8AC3E}">
        <p14:creationId xmlns:p14="http://schemas.microsoft.com/office/powerpoint/2010/main" val="252558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11</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extLst>
              <p:ext uri="{D42A27DB-BD31-4B8C-83A1-F6EECF244321}">
                <p14:modId xmlns:p14="http://schemas.microsoft.com/office/powerpoint/2010/main" val="917164195"/>
              </p:ext>
            </p:extLst>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E6E21F95-AD43-4814-A090-2BE036DACC45}"/>
              </a:ext>
            </a:extLst>
          </p:cNvPr>
          <p:cNvSpPr txBox="1"/>
          <p:nvPr/>
        </p:nvSpPr>
        <p:spPr>
          <a:xfrm>
            <a:off x="10278209" y="592083"/>
            <a:ext cx="1239716" cy="369332"/>
          </a:xfrm>
          <a:prstGeom prst="rect">
            <a:avLst/>
          </a:prstGeom>
          <a:noFill/>
        </p:spPr>
        <p:txBody>
          <a:bodyPr wrap="square" rtlCol="0">
            <a:spAutoFit/>
          </a:bodyPr>
          <a:lstStyle/>
          <a:p>
            <a:r>
              <a:rPr lang="en-US" dirty="0"/>
              <a:t>2023-2024</a:t>
            </a:r>
          </a:p>
        </p:txBody>
      </p:sp>
    </p:spTree>
    <p:extLst>
      <p:ext uri="{BB962C8B-B14F-4D97-AF65-F5344CB8AC3E}">
        <p14:creationId xmlns:p14="http://schemas.microsoft.com/office/powerpoint/2010/main" val="2110163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12</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E6E21F95-AD43-4814-A090-2BE036DACC45}"/>
              </a:ext>
            </a:extLst>
          </p:cNvPr>
          <p:cNvSpPr txBox="1"/>
          <p:nvPr/>
        </p:nvSpPr>
        <p:spPr>
          <a:xfrm>
            <a:off x="10278209" y="592083"/>
            <a:ext cx="1239716" cy="369332"/>
          </a:xfrm>
          <a:prstGeom prst="rect">
            <a:avLst/>
          </a:prstGeom>
          <a:noFill/>
        </p:spPr>
        <p:txBody>
          <a:bodyPr wrap="square" rtlCol="0">
            <a:spAutoFit/>
          </a:bodyPr>
          <a:lstStyle/>
          <a:p>
            <a:r>
              <a:rPr lang="en-US" dirty="0"/>
              <a:t>2023-2024</a:t>
            </a:r>
          </a:p>
        </p:txBody>
      </p:sp>
      <p:sp>
        <p:nvSpPr>
          <p:cNvPr id="6" name="Right Brace 5">
            <a:extLst>
              <a:ext uri="{FF2B5EF4-FFF2-40B4-BE49-F238E27FC236}">
                <a16:creationId xmlns:a16="http://schemas.microsoft.com/office/drawing/2014/main" id="{42D49340-8009-4839-A184-4F4A7599390B}"/>
              </a:ext>
            </a:extLst>
          </p:cNvPr>
          <p:cNvSpPr/>
          <p:nvPr/>
        </p:nvSpPr>
        <p:spPr>
          <a:xfrm>
            <a:off x="9133113" y="1314450"/>
            <a:ext cx="210912" cy="809625"/>
          </a:xfrm>
          <a:prstGeom prst="rightBrace">
            <a:avLst/>
          </a:prstGeom>
          <a:ln>
            <a:solidFill>
              <a:srgbClr val="EB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39D592E8-9202-4E37-962F-4B9D18FB503C}"/>
              </a:ext>
            </a:extLst>
          </p:cNvPr>
          <p:cNvSpPr txBox="1"/>
          <p:nvPr/>
        </p:nvSpPr>
        <p:spPr>
          <a:xfrm>
            <a:off x="9368202" y="1534596"/>
            <a:ext cx="1804623" cy="338554"/>
          </a:xfrm>
          <a:prstGeom prst="rect">
            <a:avLst/>
          </a:prstGeom>
          <a:noFill/>
        </p:spPr>
        <p:txBody>
          <a:bodyPr wrap="square" rtlCol="0">
            <a:spAutoFit/>
          </a:bodyPr>
          <a:lstStyle/>
          <a:p>
            <a:r>
              <a:rPr lang="en-US" sz="1600" dirty="0"/>
              <a:t>Average = 40,001</a:t>
            </a:r>
          </a:p>
        </p:txBody>
      </p:sp>
    </p:spTree>
    <p:extLst>
      <p:ext uri="{BB962C8B-B14F-4D97-AF65-F5344CB8AC3E}">
        <p14:creationId xmlns:p14="http://schemas.microsoft.com/office/powerpoint/2010/main" val="834765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13</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E6E21F95-AD43-4814-A090-2BE036DACC45}"/>
              </a:ext>
            </a:extLst>
          </p:cNvPr>
          <p:cNvSpPr txBox="1"/>
          <p:nvPr/>
        </p:nvSpPr>
        <p:spPr>
          <a:xfrm>
            <a:off x="10278209" y="592083"/>
            <a:ext cx="1239716" cy="369332"/>
          </a:xfrm>
          <a:prstGeom prst="rect">
            <a:avLst/>
          </a:prstGeom>
          <a:noFill/>
        </p:spPr>
        <p:txBody>
          <a:bodyPr wrap="square" rtlCol="0">
            <a:spAutoFit/>
          </a:bodyPr>
          <a:lstStyle/>
          <a:p>
            <a:r>
              <a:rPr lang="en-US" dirty="0"/>
              <a:t>2024-2025</a:t>
            </a:r>
          </a:p>
        </p:txBody>
      </p:sp>
    </p:spTree>
    <p:extLst>
      <p:ext uri="{BB962C8B-B14F-4D97-AF65-F5344CB8AC3E}">
        <p14:creationId xmlns:p14="http://schemas.microsoft.com/office/powerpoint/2010/main" val="3251266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14</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extLst>
              <p:ext uri="{D42A27DB-BD31-4B8C-83A1-F6EECF244321}">
                <p14:modId xmlns:p14="http://schemas.microsoft.com/office/powerpoint/2010/main" val="3147225163"/>
              </p:ext>
            </p:extLst>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E6E21F95-AD43-4814-A090-2BE036DACC45}"/>
              </a:ext>
            </a:extLst>
          </p:cNvPr>
          <p:cNvSpPr txBox="1"/>
          <p:nvPr/>
        </p:nvSpPr>
        <p:spPr>
          <a:xfrm>
            <a:off x="10278209" y="592083"/>
            <a:ext cx="1239716" cy="369332"/>
          </a:xfrm>
          <a:prstGeom prst="rect">
            <a:avLst/>
          </a:prstGeom>
          <a:noFill/>
        </p:spPr>
        <p:txBody>
          <a:bodyPr wrap="square" rtlCol="0">
            <a:spAutoFit/>
          </a:bodyPr>
          <a:lstStyle/>
          <a:p>
            <a:r>
              <a:rPr lang="en-US" dirty="0"/>
              <a:t>2024-2025</a:t>
            </a:r>
          </a:p>
        </p:txBody>
      </p:sp>
      <p:sp>
        <p:nvSpPr>
          <p:cNvPr id="26" name="Right Brace 25">
            <a:extLst>
              <a:ext uri="{FF2B5EF4-FFF2-40B4-BE49-F238E27FC236}">
                <a16:creationId xmlns:a16="http://schemas.microsoft.com/office/drawing/2014/main" id="{99E8A0B9-ED8C-426D-872B-F9CE1379A166}"/>
              </a:ext>
            </a:extLst>
          </p:cNvPr>
          <p:cNvSpPr/>
          <p:nvPr/>
        </p:nvSpPr>
        <p:spPr>
          <a:xfrm>
            <a:off x="10278209" y="2470002"/>
            <a:ext cx="210912" cy="809625"/>
          </a:xfrm>
          <a:prstGeom prst="rightBrace">
            <a:avLst/>
          </a:prstGeom>
          <a:ln>
            <a:solidFill>
              <a:srgbClr val="EB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Connector: Curved 26">
            <a:extLst>
              <a:ext uri="{FF2B5EF4-FFF2-40B4-BE49-F238E27FC236}">
                <a16:creationId xmlns:a16="http://schemas.microsoft.com/office/drawing/2014/main" id="{433B6ADD-EB34-4ECD-AFD8-B5CC63E6EF6A}"/>
              </a:ext>
            </a:extLst>
          </p:cNvPr>
          <p:cNvCxnSpPr>
            <a:cxnSpLocks/>
            <a:stCxn id="28" idx="3"/>
          </p:cNvCxnSpPr>
          <p:nvPr/>
        </p:nvCxnSpPr>
        <p:spPr>
          <a:xfrm flipH="1">
            <a:off x="10278213" y="2834077"/>
            <a:ext cx="1239712" cy="559027"/>
          </a:xfrm>
          <a:prstGeom prst="curvedConnector3">
            <a:avLst>
              <a:gd name="adj1" fmla="val -18440"/>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BF576A6-7894-47FE-A35C-41891F52828F}"/>
              </a:ext>
            </a:extLst>
          </p:cNvPr>
          <p:cNvSpPr txBox="1"/>
          <p:nvPr/>
        </p:nvSpPr>
        <p:spPr>
          <a:xfrm>
            <a:off x="10488680" y="2664800"/>
            <a:ext cx="1029245" cy="338554"/>
          </a:xfrm>
          <a:prstGeom prst="rect">
            <a:avLst/>
          </a:prstGeom>
          <a:noFill/>
        </p:spPr>
        <p:txBody>
          <a:bodyPr wrap="square" rtlCol="0">
            <a:spAutoFit/>
          </a:bodyPr>
          <a:lstStyle/>
          <a:p>
            <a:r>
              <a:rPr lang="en-US" sz="1600" dirty="0"/>
              <a:t>Average =</a:t>
            </a:r>
          </a:p>
        </p:txBody>
      </p:sp>
    </p:spTree>
    <p:extLst>
      <p:ext uri="{BB962C8B-B14F-4D97-AF65-F5344CB8AC3E}">
        <p14:creationId xmlns:p14="http://schemas.microsoft.com/office/powerpoint/2010/main" val="1256603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15</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E6E21F95-AD43-4814-A090-2BE036DACC45}"/>
              </a:ext>
            </a:extLst>
          </p:cNvPr>
          <p:cNvSpPr txBox="1"/>
          <p:nvPr/>
        </p:nvSpPr>
        <p:spPr>
          <a:xfrm>
            <a:off x="10278209" y="592083"/>
            <a:ext cx="1239716" cy="369332"/>
          </a:xfrm>
          <a:prstGeom prst="rect">
            <a:avLst/>
          </a:prstGeom>
          <a:noFill/>
        </p:spPr>
        <p:txBody>
          <a:bodyPr wrap="square" rtlCol="0">
            <a:spAutoFit/>
          </a:bodyPr>
          <a:lstStyle/>
          <a:p>
            <a:r>
              <a:rPr lang="en-US" dirty="0"/>
              <a:t>2025-2026</a:t>
            </a:r>
          </a:p>
        </p:txBody>
      </p:sp>
    </p:spTree>
    <p:extLst>
      <p:ext uri="{BB962C8B-B14F-4D97-AF65-F5344CB8AC3E}">
        <p14:creationId xmlns:p14="http://schemas.microsoft.com/office/powerpoint/2010/main" val="2969847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16</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extLst>
              <p:ext uri="{D42A27DB-BD31-4B8C-83A1-F6EECF244321}">
                <p14:modId xmlns:p14="http://schemas.microsoft.com/office/powerpoint/2010/main" val="1470787022"/>
              </p:ext>
            </p:extLst>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E6E21F95-AD43-4814-A090-2BE036DACC45}"/>
              </a:ext>
            </a:extLst>
          </p:cNvPr>
          <p:cNvSpPr txBox="1"/>
          <p:nvPr/>
        </p:nvSpPr>
        <p:spPr>
          <a:xfrm>
            <a:off x="10278209" y="592083"/>
            <a:ext cx="1239716" cy="369332"/>
          </a:xfrm>
          <a:prstGeom prst="rect">
            <a:avLst/>
          </a:prstGeom>
          <a:noFill/>
        </p:spPr>
        <p:txBody>
          <a:bodyPr wrap="square" rtlCol="0">
            <a:spAutoFit/>
          </a:bodyPr>
          <a:lstStyle/>
          <a:p>
            <a:r>
              <a:rPr lang="en-US" dirty="0"/>
              <a:t>2025-2026</a:t>
            </a:r>
          </a:p>
        </p:txBody>
      </p:sp>
      <p:sp>
        <p:nvSpPr>
          <p:cNvPr id="16" name="Right Brace 15">
            <a:extLst>
              <a:ext uri="{FF2B5EF4-FFF2-40B4-BE49-F238E27FC236}">
                <a16:creationId xmlns:a16="http://schemas.microsoft.com/office/drawing/2014/main" id="{BA97BC5F-1529-4F80-83F6-4286CED195C1}"/>
              </a:ext>
            </a:extLst>
          </p:cNvPr>
          <p:cNvSpPr/>
          <p:nvPr/>
        </p:nvSpPr>
        <p:spPr>
          <a:xfrm>
            <a:off x="11404660" y="3208854"/>
            <a:ext cx="210912" cy="809625"/>
          </a:xfrm>
          <a:prstGeom prst="rightBrace">
            <a:avLst/>
          </a:prstGeom>
          <a:ln>
            <a:solidFill>
              <a:srgbClr val="EB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 name="Connector: Curved 2">
            <a:extLst>
              <a:ext uri="{FF2B5EF4-FFF2-40B4-BE49-F238E27FC236}">
                <a16:creationId xmlns:a16="http://schemas.microsoft.com/office/drawing/2014/main" id="{D9808DC7-E06B-4C79-978C-87B65EC1A421}"/>
              </a:ext>
            </a:extLst>
          </p:cNvPr>
          <p:cNvCxnSpPr>
            <a:cxnSpLocks/>
          </p:cNvCxnSpPr>
          <p:nvPr/>
        </p:nvCxnSpPr>
        <p:spPr>
          <a:xfrm rot="5400000">
            <a:off x="11313255" y="3720654"/>
            <a:ext cx="531789" cy="348977"/>
          </a:xfrm>
          <a:prstGeom prst="curvedConnector3">
            <a:avLst>
              <a:gd name="adj1" fmla="val 119552"/>
            </a:avLst>
          </a:prstGeom>
          <a:ln w="254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417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17</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Revenue</a:t>
            </a:r>
          </a:p>
        </p:txBody>
      </p:sp>
      <p:sp>
        <p:nvSpPr>
          <p:cNvPr id="25" name="TextBox 24">
            <a:extLst>
              <a:ext uri="{FF2B5EF4-FFF2-40B4-BE49-F238E27FC236}">
                <a16:creationId xmlns:a16="http://schemas.microsoft.com/office/drawing/2014/main" id="{F1517816-2DF1-4A0D-BE63-F30389194F42}"/>
              </a:ext>
            </a:extLst>
          </p:cNvPr>
          <p:cNvSpPr txBox="1"/>
          <p:nvPr/>
        </p:nvSpPr>
        <p:spPr>
          <a:xfrm>
            <a:off x="2754247" y="3569495"/>
            <a:ext cx="6378866" cy="2308324"/>
          </a:xfrm>
          <a:prstGeom prst="rect">
            <a:avLst/>
          </a:prstGeom>
          <a:noFill/>
        </p:spPr>
        <p:txBody>
          <a:bodyPr wrap="square" rtlCol="0">
            <a:spAutoFit/>
          </a:bodyPr>
          <a:lstStyle/>
          <a:p>
            <a:r>
              <a:rPr lang="en-US" b="1" u="sng" dirty="0"/>
              <a:t>Variances</a:t>
            </a:r>
          </a:p>
          <a:p>
            <a:pPr marL="285750" indent="-285750">
              <a:buFont typeface="Arial" panose="020B0604020202020204" pitchFamily="34" charset="0"/>
              <a:buChar char="•"/>
            </a:pPr>
            <a:r>
              <a:rPr lang="en-US" dirty="0"/>
              <a:t>LCFF</a:t>
            </a:r>
          </a:p>
          <a:p>
            <a:pPr marL="742950" lvl="1" indent="-285750">
              <a:buFont typeface="Arial" panose="020B0604020202020204" pitchFamily="34" charset="0"/>
              <a:buChar char="•"/>
            </a:pPr>
            <a:r>
              <a:rPr lang="en-US" dirty="0"/>
              <a:t>Increased UPP</a:t>
            </a:r>
          </a:p>
          <a:p>
            <a:pPr marL="285750" indent="-285750">
              <a:buFont typeface="Arial" panose="020B0604020202020204" pitchFamily="34" charset="0"/>
              <a:buChar char="•"/>
            </a:pPr>
            <a:r>
              <a:rPr lang="en-US" dirty="0"/>
              <a:t>Other State</a:t>
            </a:r>
          </a:p>
          <a:p>
            <a:pPr marL="742950" lvl="1" indent="-285750">
              <a:buFont typeface="Arial" panose="020B0604020202020204" pitchFamily="34" charset="0"/>
              <a:buChar char="•"/>
            </a:pPr>
            <a:r>
              <a:rPr lang="en-US" dirty="0"/>
              <a:t>Special Education</a:t>
            </a:r>
          </a:p>
          <a:p>
            <a:pPr marL="742950" lvl="1" indent="-285750">
              <a:buFont typeface="Arial" panose="020B0604020202020204" pitchFamily="34" charset="0"/>
              <a:buChar char="•"/>
            </a:pPr>
            <a:r>
              <a:rPr lang="en-US" dirty="0"/>
              <a:t>After School Education and Safety (ASES)</a:t>
            </a:r>
          </a:p>
          <a:p>
            <a:pPr marL="285750" indent="-285750">
              <a:buFont typeface="Arial" panose="020B0604020202020204" pitchFamily="34" charset="0"/>
              <a:buChar char="•"/>
            </a:pPr>
            <a:r>
              <a:rPr lang="en-US" dirty="0"/>
              <a:t>Other Local</a:t>
            </a:r>
          </a:p>
          <a:p>
            <a:pPr marL="742950" lvl="1" indent="-285750">
              <a:buFont typeface="Arial" panose="020B0604020202020204" pitchFamily="34" charset="0"/>
              <a:buChar char="•"/>
            </a:pPr>
            <a:r>
              <a:rPr lang="en-US" dirty="0"/>
              <a:t>Medi-Cal billing</a:t>
            </a:r>
            <a:endParaRPr lang="en-US" dirty="0">
              <a:solidFill>
                <a:srgbClr val="FF0000"/>
              </a:solidFill>
            </a:endParaRPr>
          </a:p>
        </p:txBody>
      </p:sp>
      <p:pic>
        <p:nvPicPr>
          <p:cNvPr id="14" name="Picture 13">
            <a:extLst>
              <a:ext uri="{FF2B5EF4-FFF2-40B4-BE49-F238E27FC236}">
                <a16:creationId xmlns:a16="http://schemas.microsoft.com/office/drawing/2014/main" id="{FBDA0BAF-94C2-4732-B123-B6BCA21973F9}"/>
              </a:ext>
            </a:extLst>
          </p:cNvPr>
          <p:cNvPicPr>
            <a:picLocks noChangeAspect="1"/>
          </p:cNvPicPr>
          <p:nvPr/>
        </p:nvPicPr>
        <p:blipFill>
          <a:blip r:embed="rId5"/>
          <a:stretch>
            <a:fillRect/>
          </a:stretch>
        </p:blipFill>
        <p:spPr>
          <a:xfrm>
            <a:off x="2182883" y="1358879"/>
            <a:ext cx="9781076" cy="1706002"/>
          </a:xfrm>
          <a:prstGeom prst="rect">
            <a:avLst/>
          </a:prstGeom>
        </p:spPr>
      </p:pic>
    </p:spTree>
    <p:extLst>
      <p:ext uri="{BB962C8B-B14F-4D97-AF65-F5344CB8AC3E}">
        <p14:creationId xmlns:p14="http://schemas.microsoft.com/office/powerpoint/2010/main" val="1705078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18</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Revenue</a:t>
            </a:r>
          </a:p>
        </p:txBody>
      </p:sp>
      <p:graphicFrame>
        <p:nvGraphicFramePr>
          <p:cNvPr id="16" name="Chart 15">
            <a:extLst>
              <a:ext uri="{FF2B5EF4-FFF2-40B4-BE49-F238E27FC236}">
                <a16:creationId xmlns:a16="http://schemas.microsoft.com/office/drawing/2014/main" id="{A920894A-E3F6-4542-8D2A-FB8A713389EB}"/>
              </a:ext>
            </a:extLst>
          </p:cNvPr>
          <p:cNvGraphicFramePr>
            <a:graphicFrameLocks/>
          </p:cNvGraphicFramePr>
          <p:nvPr>
            <p:extLst>
              <p:ext uri="{D42A27DB-BD31-4B8C-83A1-F6EECF244321}">
                <p14:modId xmlns:p14="http://schemas.microsoft.com/office/powerpoint/2010/main" val="1093915338"/>
              </p:ext>
            </p:extLst>
          </p:nvPr>
        </p:nvGraphicFramePr>
        <p:xfrm>
          <a:off x="1577748" y="721387"/>
          <a:ext cx="5971941" cy="3767547"/>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DC00FAC9-9B26-455B-A9CD-1A64974789F0}"/>
              </a:ext>
            </a:extLst>
          </p:cNvPr>
          <p:cNvSpPr txBox="1"/>
          <p:nvPr/>
        </p:nvSpPr>
        <p:spPr>
          <a:xfrm>
            <a:off x="7549689" y="381297"/>
            <a:ext cx="2184865" cy="369332"/>
          </a:xfrm>
          <a:prstGeom prst="rect">
            <a:avLst/>
          </a:prstGeom>
          <a:noFill/>
        </p:spPr>
        <p:txBody>
          <a:bodyPr wrap="square" rtlCol="0">
            <a:spAutoFit/>
          </a:bodyPr>
          <a:lstStyle/>
          <a:p>
            <a:r>
              <a:rPr lang="en-US" b="1" dirty="0"/>
              <a:t>2023-2024 Revenue</a:t>
            </a:r>
          </a:p>
        </p:txBody>
      </p:sp>
      <p:graphicFrame>
        <p:nvGraphicFramePr>
          <p:cNvPr id="18" name="Chart 17">
            <a:extLst>
              <a:ext uri="{FF2B5EF4-FFF2-40B4-BE49-F238E27FC236}">
                <a16:creationId xmlns:a16="http://schemas.microsoft.com/office/drawing/2014/main" id="{74447248-8B17-4D5D-84B4-B2ED9C721AB0}"/>
              </a:ext>
            </a:extLst>
          </p:cNvPr>
          <p:cNvGraphicFramePr>
            <a:graphicFrameLocks noGrp="1"/>
          </p:cNvGraphicFramePr>
          <p:nvPr>
            <p:extLst>
              <p:ext uri="{D42A27DB-BD31-4B8C-83A1-F6EECF244321}">
                <p14:modId xmlns:p14="http://schemas.microsoft.com/office/powerpoint/2010/main" val="220989946"/>
              </p:ext>
            </p:extLst>
          </p:nvPr>
        </p:nvGraphicFramePr>
        <p:xfrm>
          <a:off x="2415605" y="290634"/>
          <a:ext cx="8662051" cy="627673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568360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19</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LCFF Revenue</a:t>
            </a:r>
          </a:p>
        </p:txBody>
      </p:sp>
      <p:pic>
        <p:nvPicPr>
          <p:cNvPr id="8" name="Picture 7">
            <a:extLst>
              <a:ext uri="{FF2B5EF4-FFF2-40B4-BE49-F238E27FC236}">
                <a16:creationId xmlns:a16="http://schemas.microsoft.com/office/drawing/2014/main" id="{CEC4D3F1-000A-47EE-8A0D-09F8FF6AFE3C}"/>
              </a:ext>
            </a:extLst>
          </p:cNvPr>
          <p:cNvPicPr>
            <a:picLocks noChangeAspect="1"/>
          </p:cNvPicPr>
          <p:nvPr/>
        </p:nvPicPr>
        <p:blipFill>
          <a:blip r:embed="rId5"/>
          <a:stretch>
            <a:fillRect/>
          </a:stretch>
        </p:blipFill>
        <p:spPr>
          <a:xfrm>
            <a:off x="2568585" y="1457009"/>
            <a:ext cx="9069611" cy="3580499"/>
          </a:xfrm>
          <a:prstGeom prst="rect">
            <a:avLst/>
          </a:prstGeom>
        </p:spPr>
      </p:pic>
    </p:spTree>
    <p:extLst>
      <p:ext uri="{BB962C8B-B14F-4D97-AF65-F5344CB8AC3E}">
        <p14:creationId xmlns:p14="http://schemas.microsoft.com/office/powerpoint/2010/main" val="477057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2" y="438150"/>
            <a:ext cx="3216550" cy="572376"/>
          </a:xfrm>
        </p:spPr>
        <p:txBody>
          <a:bodyPr>
            <a:normAutofit/>
          </a:bodyPr>
          <a:lstStyle/>
          <a:p>
            <a:r>
              <a:rPr lang="en-US" sz="3200" dirty="0">
                <a:latin typeface="Cambria" panose="02040503050406030204" pitchFamily="18" charset="0"/>
                <a:ea typeface="Cambria" panose="02040503050406030204" pitchFamily="18" charset="0"/>
              </a:rPr>
              <a:t>Budget Timeline</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a:t>
            </a:fld>
            <a:endParaRPr lang="en-US" dirty="0"/>
          </a:p>
        </p:txBody>
      </p:sp>
      <p:pic>
        <p:nvPicPr>
          <p:cNvPr id="6" name="Picture 5">
            <a:extLst>
              <a:ext uri="{FF2B5EF4-FFF2-40B4-BE49-F238E27FC236}">
                <a16:creationId xmlns:a16="http://schemas.microsoft.com/office/drawing/2014/main" id="{1EB47A52-2A14-401B-847E-2D40F29B2BAC}"/>
              </a:ext>
            </a:extLst>
          </p:cNvPr>
          <p:cNvPicPr>
            <a:picLocks noChangeAspect="1"/>
          </p:cNvPicPr>
          <p:nvPr/>
        </p:nvPicPr>
        <p:blipFill>
          <a:blip r:embed="rId3"/>
          <a:stretch>
            <a:fillRect/>
          </a:stretch>
        </p:blipFill>
        <p:spPr>
          <a:xfrm>
            <a:off x="309387" y="1023937"/>
            <a:ext cx="11609445" cy="5006635"/>
          </a:xfrm>
          <a:prstGeom prst="rect">
            <a:avLst/>
          </a:prstGeom>
        </p:spPr>
      </p:pic>
    </p:spTree>
    <p:extLst>
      <p:ext uri="{BB962C8B-B14F-4D97-AF65-F5344CB8AC3E}">
        <p14:creationId xmlns:p14="http://schemas.microsoft.com/office/powerpoint/2010/main" val="3168188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20</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4963" y="1173277"/>
            <a:ext cx="2734152" cy="584153"/>
          </a:xfrm>
        </p:spPr>
        <p:txBody>
          <a:bodyPr>
            <a:normAutofit fontScale="90000"/>
          </a:bodyPr>
          <a:lstStyle/>
          <a:p>
            <a:r>
              <a:rPr lang="en-US" sz="3600" dirty="0">
                <a:latin typeface="Cambria" panose="02040503050406030204" pitchFamily="18" charset="0"/>
                <a:ea typeface="Cambria" panose="02040503050406030204" pitchFamily="18" charset="0"/>
              </a:rPr>
              <a:t>Revenue</a:t>
            </a:r>
          </a:p>
        </p:txBody>
      </p:sp>
      <p:cxnSp>
        <p:nvCxnSpPr>
          <p:cNvPr id="16" name="Straight Connector 15">
            <a:extLst>
              <a:ext uri="{FF2B5EF4-FFF2-40B4-BE49-F238E27FC236}">
                <a16:creationId xmlns:a16="http://schemas.microsoft.com/office/drawing/2014/main" id="{2BA785A7-85EE-4DE4-831E-A88A159C67DD}"/>
              </a:ext>
            </a:extLst>
          </p:cNvPr>
          <p:cNvCxnSpPr>
            <a:cxnSpLocks/>
          </p:cNvCxnSpPr>
          <p:nvPr/>
        </p:nvCxnSpPr>
        <p:spPr>
          <a:xfrm flipV="1">
            <a:off x="8829980" y="430306"/>
            <a:ext cx="0" cy="5443370"/>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8" name="TextBox 1">
            <a:extLst>
              <a:ext uri="{FF2B5EF4-FFF2-40B4-BE49-F238E27FC236}">
                <a16:creationId xmlns:a16="http://schemas.microsoft.com/office/drawing/2014/main" id="{96257BF3-78DC-4794-A995-1D504407D323}"/>
              </a:ext>
            </a:extLst>
          </p:cNvPr>
          <p:cNvSpPr txBox="1"/>
          <p:nvPr/>
        </p:nvSpPr>
        <p:spPr>
          <a:xfrm>
            <a:off x="8829980" y="592082"/>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sp>
        <p:nvSpPr>
          <p:cNvPr id="20" name="TextBox 1">
            <a:extLst>
              <a:ext uri="{FF2B5EF4-FFF2-40B4-BE49-F238E27FC236}">
                <a16:creationId xmlns:a16="http://schemas.microsoft.com/office/drawing/2014/main" id="{006B617B-E58F-4D1C-95BC-3BCACA7259BC}"/>
              </a:ext>
            </a:extLst>
          </p:cNvPr>
          <p:cNvSpPr txBox="1"/>
          <p:nvPr/>
        </p:nvSpPr>
        <p:spPr>
          <a:xfrm>
            <a:off x="8022407" y="592082"/>
            <a:ext cx="807572"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a:t>
            </a:r>
            <a:r>
              <a:rPr lang="en-US" sz="1200" b="1" dirty="0"/>
              <a:t>Actuals</a:t>
            </a:r>
          </a:p>
        </p:txBody>
      </p:sp>
      <p:graphicFrame>
        <p:nvGraphicFramePr>
          <p:cNvPr id="21" name="Chart 20">
            <a:extLst>
              <a:ext uri="{FF2B5EF4-FFF2-40B4-BE49-F238E27FC236}">
                <a16:creationId xmlns:a16="http://schemas.microsoft.com/office/drawing/2014/main" id="{F94E2E87-A3D4-469A-A5C4-57098026662C}"/>
              </a:ext>
            </a:extLst>
          </p:cNvPr>
          <p:cNvGraphicFramePr>
            <a:graphicFrameLocks noGrp="1"/>
          </p:cNvGraphicFramePr>
          <p:nvPr>
            <p:extLst>
              <p:ext uri="{D42A27DB-BD31-4B8C-83A1-F6EECF244321}">
                <p14:modId xmlns:p14="http://schemas.microsoft.com/office/powerpoint/2010/main" val="301636362"/>
              </p:ext>
            </p:extLst>
          </p:nvPr>
        </p:nvGraphicFramePr>
        <p:xfrm>
          <a:off x="2755648" y="290512"/>
          <a:ext cx="8667750" cy="62769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37687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21</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289" y="438153"/>
            <a:ext cx="7797239" cy="584595"/>
          </a:xfrm>
        </p:spPr>
        <p:txBody>
          <a:bodyPr>
            <a:normAutofit fontScale="90000"/>
          </a:bodyPr>
          <a:lstStyle/>
          <a:p>
            <a:pPr algn="l"/>
            <a:r>
              <a:rPr lang="en-US" sz="3600" dirty="0">
                <a:latin typeface="Cambria" panose="02040503050406030204" pitchFamily="18" charset="0"/>
                <a:ea typeface="Cambria" panose="02040503050406030204" pitchFamily="18" charset="0"/>
              </a:rPr>
              <a:t>COVID Relief Grant Funds</a:t>
            </a:r>
            <a:endParaRPr lang="en-US" sz="3600" b="1" dirty="0">
              <a:latin typeface="Cambria" panose="02040503050406030204" pitchFamily="18" charset="0"/>
              <a:ea typeface="Cambria" panose="02040503050406030204" pitchFamily="18" charset="0"/>
            </a:endParaRPr>
          </a:p>
        </p:txBody>
      </p:sp>
      <p:pic>
        <p:nvPicPr>
          <p:cNvPr id="10" name="Picture 9">
            <a:extLst>
              <a:ext uri="{FF2B5EF4-FFF2-40B4-BE49-F238E27FC236}">
                <a16:creationId xmlns:a16="http://schemas.microsoft.com/office/drawing/2014/main" id="{B1B2FDFA-0F97-47B8-A1A6-A2566DECB4A3}"/>
              </a:ext>
            </a:extLst>
          </p:cNvPr>
          <p:cNvPicPr>
            <a:picLocks noChangeAspect="1"/>
          </p:cNvPicPr>
          <p:nvPr/>
        </p:nvPicPr>
        <p:blipFill>
          <a:blip r:embed="rId5"/>
          <a:stretch>
            <a:fillRect/>
          </a:stretch>
        </p:blipFill>
        <p:spPr>
          <a:xfrm>
            <a:off x="357510" y="1077720"/>
            <a:ext cx="11445799" cy="4073505"/>
          </a:xfrm>
          <a:prstGeom prst="rect">
            <a:avLst/>
          </a:prstGeom>
        </p:spPr>
      </p:pic>
    </p:spTree>
    <p:extLst>
      <p:ext uri="{BB962C8B-B14F-4D97-AF65-F5344CB8AC3E}">
        <p14:creationId xmlns:p14="http://schemas.microsoft.com/office/powerpoint/2010/main" val="2793466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22</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289" y="438153"/>
            <a:ext cx="7797239" cy="584595"/>
          </a:xfrm>
        </p:spPr>
        <p:txBody>
          <a:bodyPr>
            <a:normAutofit fontScale="90000"/>
          </a:bodyPr>
          <a:lstStyle/>
          <a:p>
            <a:pPr algn="l"/>
            <a:r>
              <a:rPr lang="en-US" sz="3600" dirty="0">
                <a:latin typeface="Cambria" panose="02040503050406030204" pitchFamily="18" charset="0"/>
                <a:ea typeface="Cambria" panose="02040503050406030204" pitchFamily="18" charset="0"/>
              </a:rPr>
              <a:t>COVID Relief Grant </a:t>
            </a:r>
            <a:r>
              <a:rPr lang="en-US" sz="3600" dirty="0"/>
              <a:t>Funds</a:t>
            </a:r>
            <a:endParaRPr lang="en-US" sz="3600" b="1" dirty="0">
              <a:latin typeface="Cambria" panose="02040503050406030204" pitchFamily="18" charset="0"/>
              <a:ea typeface="Cambria" panose="02040503050406030204" pitchFamily="18" charset="0"/>
            </a:endParaRPr>
          </a:p>
        </p:txBody>
      </p:sp>
      <p:pic>
        <p:nvPicPr>
          <p:cNvPr id="9" name="Picture 8">
            <a:extLst>
              <a:ext uri="{FF2B5EF4-FFF2-40B4-BE49-F238E27FC236}">
                <a16:creationId xmlns:a16="http://schemas.microsoft.com/office/drawing/2014/main" id="{73CF628F-686F-4184-A185-BA19022019D8}"/>
              </a:ext>
            </a:extLst>
          </p:cNvPr>
          <p:cNvPicPr>
            <a:picLocks noChangeAspect="1"/>
          </p:cNvPicPr>
          <p:nvPr/>
        </p:nvPicPr>
        <p:blipFill>
          <a:blip r:embed="rId5"/>
          <a:stretch>
            <a:fillRect/>
          </a:stretch>
        </p:blipFill>
        <p:spPr>
          <a:xfrm>
            <a:off x="363311" y="4228579"/>
            <a:ext cx="11428753" cy="515707"/>
          </a:xfrm>
          <a:prstGeom prst="rect">
            <a:avLst/>
          </a:prstGeom>
        </p:spPr>
      </p:pic>
      <p:pic>
        <p:nvPicPr>
          <p:cNvPr id="11" name="Picture 10">
            <a:extLst>
              <a:ext uri="{FF2B5EF4-FFF2-40B4-BE49-F238E27FC236}">
                <a16:creationId xmlns:a16="http://schemas.microsoft.com/office/drawing/2014/main" id="{47BC2B3E-07A6-4C06-BC14-0897C43BADC7}"/>
              </a:ext>
            </a:extLst>
          </p:cNvPr>
          <p:cNvPicPr>
            <a:picLocks noChangeAspect="1"/>
          </p:cNvPicPr>
          <p:nvPr/>
        </p:nvPicPr>
        <p:blipFill>
          <a:blip r:embed="rId6"/>
          <a:stretch>
            <a:fillRect/>
          </a:stretch>
        </p:blipFill>
        <p:spPr>
          <a:xfrm>
            <a:off x="363311" y="996385"/>
            <a:ext cx="11428753" cy="3069294"/>
          </a:xfrm>
          <a:prstGeom prst="rect">
            <a:avLst/>
          </a:prstGeom>
        </p:spPr>
      </p:pic>
    </p:spTree>
    <p:extLst>
      <p:ext uri="{BB962C8B-B14F-4D97-AF65-F5344CB8AC3E}">
        <p14:creationId xmlns:p14="http://schemas.microsoft.com/office/powerpoint/2010/main" val="2469071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23</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289" y="438153"/>
            <a:ext cx="7797239" cy="584595"/>
          </a:xfrm>
        </p:spPr>
        <p:txBody>
          <a:bodyPr>
            <a:normAutofit fontScale="90000"/>
          </a:bodyPr>
          <a:lstStyle/>
          <a:p>
            <a:pPr algn="l"/>
            <a:r>
              <a:rPr lang="en-US" sz="3600" dirty="0">
                <a:latin typeface="Cambria" panose="02040503050406030204" pitchFamily="18" charset="0"/>
                <a:ea typeface="Cambria" panose="02040503050406030204" pitchFamily="18" charset="0"/>
              </a:rPr>
              <a:t>COVID Relief Grant </a:t>
            </a:r>
            <a:r>
              <a:rPr lang="en-US" sz="3600" dirty="0"/>
              <a:t>Funds</a:t>
            </a:r>
            <a:endParaRPr lang="en-US" sz="3600" b="1" dirty="0">
              <a:latin typeface="Cambria" panose="02040503050406030204" pitchFamily="18" charset="0"/>
              <a:ea typeface="Cambria" panose="02040503050406030204" pitchFamily="18" charset="0"/>
            </a:endParaRPr>
          </a:p>
        </p:txBody>
      </p:sp>
      <p:pic>
        <p:nvPicPr>
          <p:cNvPr id="8" name="Picture 7">
            <a:extLst>
              <a:ext uri="{FF2B5EF4-FFF2-40B4-BE49-F238E27FC236}">
                <a16:creationId xmlns:a16="http://schemas.microsoft.com/office/drawing/2014/main" id="{D54D3966-5807-4EB4-AB19-C6D14EEC43D6}"/>
              </a:ext>
            </a:extLst>
          </p:cNvPr>
          <p:cNvPicPr>
            <a:picLocks noChangeAspect="1"/>
          </p:cNvPicPr>
          <p:nvPr/>
        </p:nvPicPr>
        <p:blipFill>
          <a:blip r:embed="rId5"/>
          <a:stretch>
            <a:fillRect/>
          </a:stretch>
        </p:blipFill>
        <p:spPr>
          <a:xfrm>
            <a:off x="1635139" y="1066719"/>
            <a:ext cx="8663366" cy="5353128"/>
          </a:xfrm>
          <a:prstGeom prst="rect">
            <a:avLst/>
          </a:prstGeom>
        </p:spPr>
      </p:pic>
    </p:spTree>
    <p:extLst>
      <p:ext uri="{BB962C8B-B14F-4D97-AF65-F5344CB8AC3E}">
        <p14:creationId xmlns:p14="http://schemas.microsoft.com/office/powerpoint/2010/main" val="1232339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a16="http://schemas.microsoft.com/office/drawing/2014/main" id="{816831EE-16BC-49CF-935A-C9A8A574778A}"/>
              </a:ext>
            </a:extLst>
          </p:cNvPr>
          <p:cNvGraphicFramePr>
            <a:graphicFrameLocks noGrp="1"/>
          </p:cNvGraphicFramePr>
          <p:nvPr>
            <p:extLst>
              <p:ext uri="{D42A27DB-BD31-4B8C-83A1-F6EECF244321}">
                <p14:modId xmlns:p14="http://schemas.microsoft.com/office/powerpoint/2010/main" val="2739076522"/>
              </p:ext>
            </p:extLst>
          </p:nvPr>
        </p:nvGraphicFramePr>
        <p:xfrm>
          <a:off x="1960684" y="869278"/>
          <a:ext cx="8070687" cy="554461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24</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4"/>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a:off x="228289" y="438153"/>
            <a:ext cx="7797239" cy="584595"/>
          </a:xfrm>
        </p:spPr>
        <p:txBody>
          <a:bodyPr>
            <a:normAutofit fontScale="90000"/>
          </a:bodyPr>
          <a:lstStyle/>
          <a:p>
            <a:pPr algn="l"/>
            <a:r>
              <a:rPr lang="en-US" sz="3600" dirty="0">
                <a:latin typeface="Cambria" panose="02040503050406030204" pitchFamily="18" charset="0"/>
                <a:ea typeface="Cambria" panose="02040503050406030204" pitchFamily="18" charset="0"/>
              </a:rPr>
              <a:t>COVID Relief Grant Funds</a:t>
            </a:r>
            <a:endParaRPr lang="en-US" sz="3600" b="1" dirty="0">
              <a:latin typeface="Cambria" panose="02040503050406030204" pitchFamily="18" charset="0"/>
              <a:ea typeface="Cambria" panose="02040503050406030204" pitchFamily="18" charset="0"/>
            </a:endParaRPr>
          </a:p>
        </p:txBody>
      </p:sp>
      <p:cxnSp>
        <p:nvCxnSpPr>
          <p:cNvPr id="19" name="Straight Connector 18">
            <a:extLst>
              <a:ext uri="{FF2B5EF4-FFF2-40B4-BE49-F238E27FC236}">
                <a16:creationId xmlns:a16="http://schemas.microsoft.com/office/drawing/2014/main" id="{11F0B724-050F-4114-9167-0C31B9EB85C7}"/>
              </a:ext>
            </a:extLst>
          </p:cNvPr>
          <p:cNvCxnSpPr>
            <a:cxnSpLocks/>
          </p:cNvCxnSpPr>
          <p:nvPr/>
        </p:nvCxnSpPr>
        <p:spPr>
          <a:xfrm flipV="1">
            <a:off x="6851400" y="1048974"/>
            <a:ext cx="0" cy="5066339"/>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20" name="TextBox 1">
            <a:extLst>
              <a:ext uri="{FF2B5EF4-FFF2-40B4-BE49-F238E27FC236}">
                <a16:creationId xmlns:a16="http://schemas.microsoft.com/office/drawing/2014/main" id="{D6F2B494-77AB-4EAC-8172-2ABA1CDE1CB2}"/>
              </a:ext>
            </a:extLst>
          </p:cNvPr>
          <p:cNvSpPr txBox="1"/>
          <p:nvPr/>
        </p:nvSpPr>
        <p:spPr>
          <a:xfrm>
            <a:off x="6855371" y="1054358"/>
            <a:ext cx="1752071"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Scenario (Projection) </a:t>
            </a:r>
            <a:r>
              <a:rPr lang="en-US" sz="1200" b="1" dirty="0">
                <a:sym typeface="Wingdings" panose="05000000000000000000" pitchFamily="2" charset="2"/>
              </a:rPr>
              <a:t></a:t>
            </a:r>
            <a:endParaRPr lang="en-US" sz="1200" b="1" dirty="0"/>
          </a:p>
        </p:txBody>
      </p:sp>
      <p:sp>
        <p:nvSpPr>
          <p:cNvPr id="21" name="TextBox 1">
            <a:extLst>
              <a:ext uri="{FF2B5EF4-FFF2-40B4-BE49-F238E27FC236}">
                <a16:creationId xmlns:a16="http://schemas.microsoft.com/office/drawing/2014/main" id="{EE4018C2-93B9-4E67-AC7F-FBD7F7BCA8E9}"/>
              </a:ext>
            </a:extLst>
          </p:cNvPr>
          <p:cNvSpPr txBox="1"/>
          <p:nvPr/>
        </p:nvSpPr>
        <p:spPr>
          <a:xfrm>
            <a:off x="5996027" y="1054358"/>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Tree>
    <p:extLst>
      <p:ext uri="{BB962C8B-B14F-4D97-AF65-F5344CB8AC3E}">
        <p14:creationId xmlns:p14="http://schemas.microsoft.com/office/powerpoint/2010/main" val="419572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25</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F6FCA881-1674-47C7-9CE9-73969734C91A}"/>
              </a:ext>
            </a:extLst>
          </p:cNvPr>
          <p:cNvSpPr txBox="1">
            <a:spLocks/>
          </p:cNvSpPr>
          <p:nvPr/>
        </p:nvSpPr>
        <p:spPr>
          <a:xfrm rot="19056004">
            <a:off x="-4963" y="1173277"/>
            <a:ext cx="2734152" cy="584153"/>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COVID Relief       Grant Funds</a:t>
            </a:r>
          </a:p>
        </p:txBody>
      </p:sp>
      <p:pic>
        <p:nvPicPr>
          <p:cNvPr id="2" name="Picture 1">
            <a:extLst>
              <a:ext uri="{FF2B5EF4-FFF2-40B4-BE49-F238E27FC236}">
                <a16:creationId xmlns:a16="http://schemas.microsoft.com/office/drawing/2014/main" id="{930C55A0-36E1-4AFB-A3C5-FEB4F1AB8308}"/>
              </a:ext>
            </a:extLst>
          </p:cNvPr>
          <p:cNvPicPr>
            <a:picLocks noChangeAspect="1"/>
          </p:cNvPicPr>
          <p:nvPr/>
        </p:nvPicPr>
        <p:blipFill>
          <a:blip r:embed="rId5"/>
          <a:stretch>
            <a:fillRect/>
          </a:stretch>
        </p:blipFill>
        <p:spPr>
          <a:xfrm>
            <a:off x="2945282" y="283191"/>
            <a:ext cx="8675360" cy="6291617"/>
          </a:xfrm>
          <a:prstGeom prst="rect">
            <a:avLst/>
          </a:prstGeom>
        </p:spPr>
      </p:pic>
    </p:spTree>
    <p:extLst>
      <p:ext uri="{BB962C8B-B14F-4D97-AF65-F5344CB8AC3E}">
        <p14:creationId xmlns:p14="http://schemas.microsoft.com/office/powerpoint/2010/main" val="2387422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26</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F6FCA881-1674-47C7-9CE9-73969734C91A}"/>
              </a:ext>
            </a:extLst>
          </p:cNvPr>
          <p:cNvSpPr txBox="1">
            <a:spLocks/>
          </p:cNvSpPr>
          <p:nvPr/>
        </p:nvSpPr>
        <p:spPr>
          <a:xfrm rot="19056004">
            <a:off x="-4963" y="1173277"/>
            <a:ext cx="2734152" cy="584153"/>
          </a:xfrm>
          <a:prstGeom prst="rect">
            <a:avLst/>
          </a:prstGeom>
        </p:spPr>
        <p:txBody>
          <a:bodyPr vert="horz" lIns="91440" tIns="45720" rIns="91440" bIns="45720" rtlCol="0" anchor="b">
            <a:normAutofit fontScale="60000" lnSpcReduction="2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COVID Relief       Grant Funds</a:t>
            </a:r>
          </a:p>
        </p:txBody>
      </p:sp>
      <p:sp>
        <p:nvSpPr>
          <p:cNvPr id="31" name="TextBox 30">
            <a:extLst>
              <a:ext uri="{FF2B5EF4-FFF2-40B4-BE49-F238E27FC236}">
                <a16:creationId xmlns:a16="http://schemas.microsoft.com/office/drawing/2014/main" id="{0662675A-ABBB-4F2E-9F92-63A814A97075}"/>
              </a:ext>
            </a:extLst>
          </p:cNvPr>
          <p:cNvSpPr txBox="1"/>
          <p:nvPr/>
        </p:nvSpPr>
        <p:spPr>
          <a:xfrm>
            <a:off x="4563719" y="451746"/>
            <a:ext cx="2316779" cy="369332"/>
          </a:xfrm>
          <a:prstGeom prst="rect">
            <a:avLst/>
          </a:prstGeom>
          <a:solidFill>
            <a:srgbClr val="F00000"/>
          </a:solidFill>
        </p:spPr>
        <p:txBody>
          <a:bodyPr wrap="square" rtlCol="0">
            <a:spAutoFit/>
          </a:bodyPr>
          <a:lstStyle/>
          <a:p>
            <a:r>
              <a:rPr lang="en-US" dirty="0">
                <a:solidFill>
                  <a:schemeClr val="bg1"/>
                </a:solidFill>
              </a:rPr>
              <a:t>Enrollment Trend Line</a:t>
            </a:r>
          </a:p>
        </p:txBody>
      </p:sp>
      <p:graphicFrame>
        <p:nvGraphicFramePr>
          <p:cNvPr id="34" name="Chart 33">
            <a:extLst>
              <a:ext uri="{FF2B5EF4-FFF2-40B4-BE49-F238E27FC236}">
                <a16:creationId xmlns:a16="http://schemas.microsoft.com/office/drawing/2014/main" id="{7F4D9AFA-1038-40D1-829F-4D41E853228F}"/>
              </a:ext>
            </a:extLst>
          </p:cNvPr>
          <p:cNvGraphicFramePr>
            <a:graphicFrameLocks noGrp="1"/>
          </p:cNvGraphicFramePr>
          <p:nvPr>
            <p:extLst>
              <p:ext uri="{D42A27DB-BD31-4B8C-83A1-F6EECF244321}">
                <p14:modId xmlns:p14="http://schemas.microsoft.com/office/powerpoint/2010/main" val="3144079689"/>
              </p:ext>
            </p:extLst>
          </p:nvPr>
        </p:nvGraphicFramePr>
        <p:xfrm>
          <a:off x="2723335" y="290634"/>
          <a:ext cx="8662051" cy="6276731"/>
        </p:xfrm>
        <a:graphic>
          <a:graphicData uri="http://schemas.openxmlformats.org/drawingml/2006/chart">
            <c:chart xmlns:c="http://schemas.openxmlformats.org/drawingml/2006/chart" xmlns:r="http://schemas.openxmlformats.org/officeDocument/2006/relationships" r:id="rId5"/>
          </a:graphicData>
        </a:graphic>
      </p:graphicFrame>
      <p:sp>
        <p:nvSpPr>
          <p:cNvPr id="3" name="Rectangle 2">
            <a:extLst>
              <a:ext uri="{FF2B5EF4-FFF2-40B4-BE49-F238E27FC236}">
                <a16:creationId xmlns:a16="http://schemas.microsoft.com/office/drawing/2014/main" id="{C4C3117E-3F8F-4ECC-8909-552E87911D37}"/>
              </a:ext>
            </a:extLst>
          </p:cNvPr>
          <p:cNvSpPr/>
          <p:nvPr/>
        </p:nvSpPr>
        <p:spPr>
          <a:xfrm>
            <a:off x="9275885" y="6265918"/>
            <a:ext cx="439615" cy="2228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001D1499-16E8-42B4-9E3F-704AB98596A4}"/>
              </a:ext>
            </a:extLst>
          </p:cNvPr>
          <p:cNvGrpSpPr/>
          <p:nvPr/>
        </p:nvGrpSpPr>
        <p:grpSpPr>
          <a:xfrm>
            <a:off x="3844600" y="2124353"/>
            <a:ext cx="6704073" cy="1102424"/>
            <a:chOff x="0" y="0"/>
            <a:chExt cx="6705979" cy="1102352"/>
          </a:xfrm>
        </p:grpSpPr>
        <p:cxnSp>
          <p:nvCxnSpPr>
            <p:cNvPr id="55" name="Straight Connector 54">
              <a:extLst>
                <a:ext uri="{FF2B5EF4-FFF2-40B4-BE49-F238E27FC236}">
                  <a16:creationId xmlns:a16="http://schemas.microsoft.com/office/drawing/2014/main" id="{9F46EFB8-AD42-4866-A06B-4611A507247B}"/>
                </a:ext>
              </a:extLst>
            </p:cNvPr>
            <p:cNvCxnSpPr/>
            <p:nvPr/>
          </p:nvCxnSpPr>
          <p:spPr>
            <a:xfrm>
              <a:off x="29022" y="39708"/>
              <a:ext cx="1325828" cy="1545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D8548DE-82A1-42EE-9264-D9325D5C8332}"/>
                </a:ext>
              </a:extLst>
            </p:cNvPr>
            <p:cNvCxnSpPr/>
            <p:nvPr/>
          </p:nvCxnSpPr>
          <p:spPr>
            <a:xfrm>
              <a:off x="4024944" y="641533"/>
              <a:ext cx="1325643" cy="21712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D3730CD-3C55-449C-A6AF-3A080B21210C}"/>
                </a:ext>
              </a:extLst>
            </p:cNvPr>
            <p:cNvCxnSpPr/>
            <p:nvPr/>
          </p:nvCxnSpPr>
          <p:spPr>
            <a:xfrm>
              <a:off x="2687109" y="346910"/>
              <a:ext cx="1337122" cy="2926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2AC9432-6130-40EA-BC9D-7D10C25245F0}"/>
                </a:ext>
              </a:extLst>
            </p:cNvPr>
            <p:cNvCxnSpPr/>
            <p:nvPr/>
          </p:nvCxnSpPr>
          <p:spPr>
            <a:xfrm>
              <a:off x="1355847" y="204136"/>
              <a:ext cx="1333500" cy="1428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3035395-0FA8-41B7-8530-9DCAB6311523}"/>
                </a:ext>
              </a:extLst>
            </p:cNvPr>
            <p:cNvCxnSpPr/>
            <p:nvPr/>
          </p:nvCxnSpPr>
          <p:spPr>
            <a:xfrm>
              <a:off x="5348003" y="858797"/>
              <a:ext cx="1328941" cy="2165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0F7050B-0CB3-4ACD-92A4-433AB0F92BAB}"/>
                </a:ext>
              </a:extLst>
            </p:cNvPr>
            <p:cNvSpPr/>
            <p:nvPr/>
          </p:nvSpPr>
          <p:spPr>
            <a:xfrm>
              <a:off x="0" y="0"/>
              <a:ext cx="62230" cy="7175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1" name="Oval 60">
              <a:extLst>
                <a:ext uri="{FF2B5EF4-FFF2-40B4-BE49-F238E27FC236}">
                  <a16:creationId xmlns:a16="http://schemas.microsoft.com/office/drawing/2014/main" id="{C7CDF115-A4B8-42DE-A9C6-375F96FD58E5}"/>
                </a:ext>
              </a:extLst>
            </p:cNvPr>
            <p:cNvSpPr/>
            <p:nvPr/>
          </p:nvSpPr>
          <p:spPr>
            <a:xfrm>
              <a:off x="1321899" y="166973"/>
              <a:ext cx="62230" cy="7175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2" name="Oval 61">
              <a:extLst>
                <a:ext uri="{FF2B5EF4-FFF2-40B4-BE49-F238E27FC236}">
                  <a16:creationId xmlns:a16="http://schemas.microsoft.com/office/drawing/2014/main" id="{14930232-1692-4272-B962-062409B77F7B}"/>
                </a:ext>
              </a:extLst>
            </p:cNvPr>
            <p:cNvSpPr/>
            <p:nvPr/>
          </p:nvSpPr>
          <p:spPr>
            <a:xfrm>
              <a:off x="3981634" y="604268"/>
              <a:ext cx="62230" cy="7175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3" name="Oval 62">
              <a:extLst>
                <a:ext uri="{FF2B5EF4-FFF2-40B4-BE49-F238E27FC236}">
                  <a16:creationId xmlns:a16="http://schemas.microsoft.com/office/drawing/2014/main" id="{FFFF55D1-9770-493C-A554-286D734B5C52}"/>
                </a:ext>
              </a:extLst>
            </p:cNvPr>
            <p:cNvSpPr/>
            <p:nvPr/>
          </p:nvSpPr>
          <p:spPr>
            <a:xfrm>
              <a:off x="2655094" y="317948"/>
              <a:ext cx="62230" cy="7175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4" name="Oval 63">
              <a:extLst>
                <a:ext uri="{FF2B5EF4-FFF2-40B4-BE49-F238E27FC236}">
                  <a16:creationId xmlns:a16="http://schemas.microsoft.com/office/drawing/2014/main" id="{E1AE1754-5778-4F5D-BB13-24E674810C9F}"/>
                </a:ext>
              </a:extLst>
            </p:cNvPr>
            <p:cNvSpPr/>
            <p:nvPr/>
          </p:nvSpPr>
          <p:spPr>
            <a:xfrm>
              <a:off x="6643749" y="1030594"/>
              <a:ext cx="62230" cy="7175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5" name="Oval 64">
              <a:extLst>
                <a:ext uri="{FF2B5EF4-FFF2-40B4-BE49-F238E27FC236}">
                  <a16:creationId xmlns:a16="http://schemas.microsoft.com/office/drawing/2014/main" id="{B8C27443-6070-4336-A9F0-6F287071CF01}"/>
                </a:ext>
              </a:extLst>
            </p:cNvPr>
            <p:cNvSpPr/>
            <p:nvPr/>
          </p:nvSpPr>
          <p:spPr>
            <a:xfrm>
              <a:off x="5313544" y="816708"/>
              <a:ext cx="62230" cy="7175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pSp>
      <p:sp>
        <p:nvSpPr>
          <p:cNvPr id="6" name="TextBox 5">
            <a:extLst>
              <a:ext uri="{FF2B5EF4-FFF2-40B4-BE49-F238E27FC236}">
                <a16:creationId xmlns:a16="http://schemas.microsoft.com/office/drawing/2014/main" id="{75943DEC-8D02-4F91-9E35-5A9E93F04F78}"/>
              </a:ext>
            </a:extLst>
          </p:cNvPr>
          <p:cNvSpPr txBox="1"/>
          <p:nvPr/>
        </p:nvSpPr>
        <p:spPr>
          <a:xfrm>
            <a:off x="3507714" y="2230986"/>
            <a:ext cx="624254" cy="261610"/>
          </a:xfrm>
          <a:prstGeom prst="rect">
            <a:avLst/>
          </a:prstGeom>
          <a:solidFill>
            <a:srgbClr val="E60000"/>
          </a:solidFill>
        </p:spPr>
        <p:txBody>
          <a:bodyPr wrap="square" rtlCol="0">
            <a:spAutoFit/>
          </a:bodyPr>
          <a:lstStyle/>
          <a:p>
            <a:r>
              <a:rPr lang="en-US" sz="1100" dirty="0">
                <a:solidFill>
                  <a:schemeClr val="bg1"/>
                </a:solidFill>
              </a:rPr>
              <a:t>46,919</a:t>
            </a:r>
          </a:p>
        </p:txBody>
      </p:sp>
      <p:sp>
        <p:nvSpPr>
          <p:cNvPr id="66" name="TextBox 65">
            <a:extLst>
              <a:ext uri="{FF2B5EF4-FFF2-40B4-BE49-F238E27FC236}">
                <a16:creationId xmlns:a16="http://schemas.microsoft.com/office/drawing/2014/main" id="{1DB46E7F-9949-4EF2-BF40-C5CECD8C5B55}"/>
              </a:ext>
            </a:extLst>
          </p:cNvPr>
          <p:cNvSpPr txBox="1"/>
          <p:nvPr/>
        </p:nvSpPr>
        <p:spPr>
          <a:xfrm>
            <a:off x="4847820" y="2455807"/>
            <a:ext cx="624254" cy="261610"/>
          </a:xfrm>
          <a:prstGeom prst="rect">
            <a:avLst/>
          </a:prstGeom>
          <a:solidFill>
            <a:srgbClr val="E60000"/>
          </a:solidFill>
        </p:spPr>
        <p:txBody>
          <a:bodyPr wrap="square" rtlCol="0">
            <a:spAutoFit/>
          </a:bodyPr>
          <a:lstStyle/>
          <a:p>
            <a:r>
              <a:rPr lang="en-US" sz="1100" dirty="0">
                <a:solidFill>
                  <a:schemeClr val="bg1"/>
                </a:solidFill>
              </a:rPr>
              <a:t>45,533</a:t>
            </a:r>
          </a:p>
        </p:txBody>
      </p:sp>
      <p:sp>
        <p:nvSpPr>
          <p:cNvPr id="67" name="TextBox 66">
            <a:extLst>
              <a:ext uri="{FF2B5EF4-FFF2-40B4-BE49-F238E27FC236}">
                <a16:creationId xmlns:a16="http://schemas.microsoft.com/office/drawing/2014/main" id="{9A1EE0D0-6ACF-46CC-AA1E-FF90BB3000DC}"/>
              </a:ext>
            </a:extLst>
          </p:cNvPr>
          <p:cNvSpPr txBox="1"/>
          <p:nvPr/>
        </p:nvSpPr>
        <p:spPr>
          <a:xfrm>
            <a:off x="6218462" y="2591968"/>
            <a:ext cx="624254" cy="261610"/>
          </a:xfrm>
          <a:prstGeom prst="rect">
            <a:avLst/>
          </a:prstGeom>
          <a:solidFill>
            <a:srgbClr val="E60000"/>
          </a:solidFill>
        </p:spPr>
        <p:txBody>
          <a:bodyPr wrap="square" rtlCol="0">
            <a:spAutoFit/>
          </a:bodyPr>
          <a:lstStyle/>
          <a:p>
            <a:r>
              <a:rPr lang="en-US" sz="1100" dirty="0">
                <a:solidFill>
                  <a:schemeClr val="bg1"/>
                </a:solidFill>
              </a:rPr>
              <a:t>44,224</a:t>
            </a:r>
          </a:p>
        </p:txBody>
      </p:sp>
      <p:sp>
        <p:nvSpPr>
          <p:cNvPr id="68" name="TextBox 67">
            <a:extLst>
              <a:ext uri="{FF2B5EF4-FFF2-40B4-BE49-F238E27FC236}">
                <a16:creationId xmlns:a16="http://schemas.microsoft.com/office/drawing/2014/main" id="{232C85CB-3867-4DA6-9B52-D3C23B43250F}"/>
              </a:ext>
            </a:extLst>
          </p:cNvPr>
          <p:cNvSpPr txBox="1"/>
          <p:nvPr/>
        </p:nvSpPr>
        <p:spPr>
          <a:xfrm>
            <a:off x="7555917" y="2889527"/>
            <a:ext cx="624254" cy="261610"/>
          </a:xfrm>
          <a:prstGeom prst="rect">
            <a:avLst/>
          </a:prstGeom>
          <a:solidFill>
            <a:srgbClr val="E60000"/>
          </a:solidFill>
        </p:spPr>
        <p:txBody>
          <a:bodyPr wrap="square" rtlCol="0">
            <a:spAutoFit/>
          </a:bodyPr>
          <a:lstStyle/>
          <a:p>
            <a:r>
              <a:rPr lang="en-US" sz="1100" dirty="0">
                <a:solidFill>
                  <a:schemeClr val="bg1"/>
                </a:solidFill>
              </a:rPr>
              <a:t>41,788</a:t>
            </a:r>
          </a:p>
        </p:txBody>
      </p:sp>
      <p:sp>
        <p:nvSpPr>
          <p:cNvPr id="69" name="TextBox 68">
            <a:extLst>
              <a:ext uri="{FF2B5EF4-FFF2-40B4-BE49-F238E27FC236}">
                <a16:creationId xmlns:a16="http://schemas.microsoft.com/office/drawing/2014/main" id="{AFFF2E30-B65F-4E10-8CC6-CA72F5D88F6C}"/>
              </a:ext>
            </a:extLst>
          </p:cNvPr>
          <p:cNvSpPr txBox="1"/>
          <p:nvPr/>
        </p:nvSpPr>
        <p:spPr>
          <a:xfrm>
            <a:off x="8913507" y="3105146"/>
            <a:ext cx="624254" cy="261610"/>
          </a:xfrm>
          <a:prstGeom prst="rect">
            <a:avLst/>
          </a:prstGeom>
          <a:solidFill>
            <a:srgbClr val="E60000"/>
          </a:solidFill>
        </p:spPr>
        <p:txBody>
          <a:bodyPr wrap="square" rtlCol="0">
            <a:spAutoFit/>
          </a:bodyPr>
          <a:lstStyle/>
          <a:p>
            <a:r>
              <a:rPr lang="en-US" sz="1100" dirty="0">
                <a:solidFill>
                  <a:schemeClr val="bg1"/>
                </a:solidFill>
              </a:rPr>
              <a:t>39,900</a:t>
            </a:r>
          </a:p>
        </p:txBody>
      </p:sp>
      <p:sp>
        <p:nvSpPr>
          <p:cNvPr id="70" name="TextBox 69">
            <a:extLst>
              <a:ext uri="{FF2B5EF4-FFF2-40B4-BE49-F238E27FC236}">
                <a16:creationId xmlns:a16="http://schemas.microsoft.com/office/drawing/2014/main" id="{C14872AE-ECAC-4EBA-8BA5-1A8B35693CCF}"/>
              </a:ext>
            </a:extLst>
          </p:cNvPr>
          <p:cNvSpPr txBox="1"/>
          <p:nvPr/>
        </p:nvSpPr>
        <p:spPr>
          <a:xfrm>
            <a:off x="10271097" y="3260065"/>
            <a:ext cx="624254" cy="261610"/>
          </a:xfrm>
          <a:prstGeom prst="rect">
            <a:avLst/>
          </a:prstGeom>
          <a:solidFill>
            <a:srgbClr val="E60000"/>
          </a:solidFill>
        </p:spPr>
        <p:txBody>
          <a:bodyPr wrap="square" rtlCol="0">
            <a:spAutoFit/>
          </a:bodyPr>
          <a:lstStyle/>
          <a:p>
            <a:r>
              <a:rPr lang="en-US" sz="1100" dirty="0">
                <a:solidFill>
                  <a:schemeClr val="bg1"/>
                </a:solidFill>
              </a:rPr>
              <a:t>38,031</a:t>
            </a:r>
          </a:p>
        </p:txBody>
      </p:sp>
    </p:spTree>
    <p:extLst>
      <p:ext uri="{BB962C8B-B14F-4D97-AF65-F5344CB8AC3E}">
        <p14:creationId xmlns:p14="http://schemas.microsoft.com/office/powerpoint/2010/main" val="2338186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27</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F6FCA881-1674-47C7-9CE9-73969734C91A}"/>
              </a:ext>
            </a:extLst>
          </p:cNvPr>
          <p:cNvSpPr txBox="1">
            <a:spLocks/>
          </p:cNvSpPr>
          <p:nvPr/>
        </p:nvSpPr>
        <p:spPr>
          <a:xfrm rot="19056004">
            <a:off x="-4963" y="1173277"/>
            <a:ext cx="2734152" cy="58415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Expenditures</a:t>
            </a:r>
          </a:p>
        </p:txBody>
      </p:sp>
      <p:pic>
        <p:nvPicPr>
          <p:cNvPr id="8" name="Picture 7">
            <a:extLst>
              <a:ext uri="{FF2B5EF4-FFF2-40B4-BE49-F238E27FC236}">
                <a16:creationId xmlns:a16="http://schemas.microsoft.com/office/drawing/2014/main" id="{93C20EEE-EC19-4F1F-85EA-8D3618F4D1F3}"/>
              </a:ext>
            </a:extLst>
          </p:cNvPr>
          <p:cNvPicPr>
            <a:picLocks noChangeAspect="1"/>
          </p:cNvPicPr>
          <p:nvPr/>
        </p:nvPicPr>
        <p:blipFill>
          <a:blip r:embed="rId5"/>
          <a:stretch>
            <a:fillRect/>
          </a:stretch>
        </p:blipFill>
        <p:spPr>
          <a:xfrm>
            <a:off x="2404503" y="2174704"/>
            <a:ext cx="9392233" cy="2544640"/>
          </a:xfrm>
          <a:prstGeom prst="rect">
            <a:avLst/>
          </a:prstGeom>
        </p:spPr>
      </p:pic>
    </p:spTree>
    <p:extLst>
      <p:ext uri="{BB962C8B-B14F-4D97-AF65-F5344CB8AC3E}">
        <p14:creationId xmlns:p14="http://schemas.microsoft.com/office/powerpoint/2010/main" val="3132011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28</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6DD51EC-9FE7-4F2D-B135-55D249CF73E0}"/>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Salaries &amp; Benefits</a:t>
            </a:r>
          </a:p>
        </p:txBody>
      </p:sp>
      <p:sp>
        <p:nvSpPr>
          <p:cNvPr id="23" name="TextBox 22">
            <a:extLst>
              <a:ext uri="{FF2B5EF4-FFF2-40B4-BE49-F238E27FC236}">
                <a16:creationId xmlns:a16="http://schemas.microsoft.com/office/drawing/2014/main" id="{95BBFC6F-4E0B-4539-B5DF-8250394D9F24}"/>
              </a:ext>
            </a:extLst>
          </p:cNvPr>
          <p:cNvSpPr txBox="1"/>
          <p:nvPr/>
        </p:nvSpPr>
        <p:spPr>
          <a:xfrm>
            <a:off x="4271717" y="2670500"/>
            <a:ext cx="5499300" cy="3693319"/>
          </a:xfrm>
          <a:prstGeom prst="rect">
            <a:avLst/>
          </a:prstGeom>
          <a:noFill/>
        </p:spPr>
        <p:txBody>
          <a:bodyPr wrap="square" rtlCol="0">
            <a:spAutoFit/>
          </a:bodyPr>
          <a:lstStyle/>
          <a:p>
            <a:r>
              <a:rPr lang="en-US" b="1" u="sng" dirty="0"/>
              <a:t>Variances</a:t>
            </a:r>
            <a:endParaRPr lang="en-US" b="1" u="sng" dirty="0">
              <a:highlight>
                <a:srgbClr val="FFFF00"/>
              </a:highlight>
            </a:endParaRPr>
          </a:p>
          <a:p>
            <a:pPr marL="285750" indent="-285750">
              <a:buFont typeface="Arial" panose="020B0604020202020204" pitchFamily="34" charset="0"/>
              <a:buChar char="•"/>
            </a:pPr>
            <a:r>
              <a:rPr lang="en-US" dirty="0"/>
              <a:t>Certificated</a:t>
            </a:r>
          </a:p>
          <a:p>
            <a:pPr marL="742950" lvl="1" indent="-285750">
              <a:buFont typeface="Arial" panose="020B0604020202020204" pitchFamily="34" charset="0"/>
              <a:buChar char="•"/>
            </a:pPr>
            <a:r>
              <a:rPr lang="en-US" dirty="0"/>
              <a:t>Unfilled vacant positions</a:t>
            </a:r>
          </a:p>
          <a:p>
            <a:pPr marL="742950" lvl="1" indent="-285750">
              <a:buFont typeface="Arial" panose="020B0604020202020204" pitchFamily="34" charset="0"/>
              <a:buChar char="•"/>
            </a:pPr>
            <a:r>
              <a:rPr lang="en-US" dirty="0"/>
              <a:t>Extra duty</a:t>
            </a:r>
          </a:p>
          <a:p>
            <a:pPr marL="285750" indent="-285750">
              <a:buFont typeface="Arial" panose="020B0604020202020204" pitchFamily="34" charset="0"/>
              <a:buChar char="•"/>
            </a:pPr>
            <a:r>
              <a:rPr lang="en-US" dirty="0"/>
              <a:t>Classified</a:t>
            </a:r>
          </a:p>
          <a:p>
            <a:pPr marL="742950" lvl="1" indent="-285750">
              <a:buFont typeface="Arial" panose="020B0604020202020204" pitchFamily="34" charset="0"/>
              <a:buChar char="•"/>
            </a:pPr>
            <a:r>
              <a:rPr lang="en-US" dirty="0"/>
              <a:t>Filled vacancies</a:t>
            </a:r>
          </a:p>
          <a:p>
            <a:pPr marL="1200150" lvl="2" indent="-285750">
              <a:buFont typeface="Arial" panose="020B0604020202020204" pitchFamily="34" charset="0"/>
              <a:buChar char="•"/>
            </a:pPr>
            <a:r>
              <a:rPr lang="en-US" dirty="0"/>
              <a:t>Special Education</a:t>
            </a:r>
          </a:p>
          <a:p>
            <a:pPr marL="1200150" lvl="2" indent="-285750">
              <a:buFont typeface="Arial" panose="020B0604020202020204" pitchFamily="34" charset="0"/>
              <a:buChar char="•"/>
            </a:pPr>
            <a:r>
              <a:rPr lang="en-US" dirty="0"/>
              <a:t>Afterschool</a:t>
            </a:r>
          </a:p>
          <a:p>
            <a:pPr marL="285750" indent="-285750">
              <a:buFont typeface="Arial" panose="020B0604020202020204" pitchFamily="34" charset="0"/>
              <a:buChar char="•"/>
            </a:pPr>
            <a:r>
              <a:rPr lang="en-US" dirty="0"/>
              <a:t>Employee Benefits</a:t>
            </a:r>
          </a:p>
          <a:p>
            <a:pPr marL="742950" lvl="1" indent="-285750">
              <a:buFont typeface="Arial" panose="020B0604020202020204" pitchFamily="34" charset="0"/>
              <a:buChar char="•"/>
            </a:pPr>
            <a:r>
              <a:rPr lang="en-US" dirty="0"/>
              <a:t>Increased employer contribution rates</a:t>
            </a:r>
          </a:p>
          <a:p>
            <a:pPr marL="1200150" lvl="2" indent="-285750">
              <a:buFont typeface="Arial" panose="020B0604020202020204" pitchFamily="34" charset="0"/>
              <a:buChar char="•"/>
            </a:pPr>
            <a:r>
              <a:rPr lang="en-US" dirty="0"/>
              <a:t>Health &amp; Welfare</a:t>
            </a:r>
          </a:p>
          <a:p>
            <a:pPr marL="1200150" lvl="2" indent="-285750">
              <a:buFont typeface="Arial" panose="020B0604020202020204" pitchFamily="34" charset="0"/>
              <a:buChar char="•"/>
            </a:pPr>
            <a:r>
              <a:rPr lang="en-US" dirty="0"/>
              <a:t>Retirement (medical)</a:t>
            </a:r>
          </a:p>
          <a:p>
            <a:pPr marL="1200150" lvl="2" indent="-285750">
              <a:buFont typeface="Arial" panose="020B0604020202020204" pitchFamily="34" charset="0"/>
              <a:buChar char="•"/>
            </a:pPr>
            <a:endParaRPr lang="en-US" dirty="0"/>
          </a:p>
        </p:txBody>
      </p:sp>
      <p:pic>
        <p:nvPicPr>
          <p:cNvPr id="6" name="Picture 5">
            <a:extLst>
              <a:ext uri="{FF2B5EF4-FFF2-40B4-BE49-F238E27FC236}">
                <a16:creationId xmlns:a16="http://schemas.microsoft.com/office/drawing/2014/main" id="{09342CD1-72B2-44F1-BCB9-859DE62116FB}"/>
              </a:ext>
            </a:extLst>
          </p:cNvPr>
          <p:cNvPicPr>
            <a:picLocks noChangeAspect="1"/>
          </p:cNvPicPr>
          <p:nvPr/>
        </p:nvPicPr>
        <p:blipFill>
          <a:blip r:embed="rId5"/>
          <a:stretch>
            <a:fillRect/>
          </a:stretch>
        </p:blipFill>
        <p:spPr>
          <a:xfrm>
            <a:off x="2463985" y="1030594"/>
            <a:ext cx="9114764" cy="1356616"/>
          </a:xfrm>
          <a:prstGeom prst="rect">
            <a:avLst/>
          </a:prstGeom>
        </p:spPr>
      </p:pic>
    </p:spTree>
    <p:extLst>
      <p:ext uri="{BB962C8B-B14F-4D97-AF65-F5344CB8AC3E}">
        <p14:creationId xmlns:p14="http://schemas.microsoft.com/office/powerpoint/2010/main" val="1839148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29</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6DD51EC-9FE7-4F2D-B135-55D249CF73E0}"/>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Salaries &amp; Benefits</a:t>
            </a:r>
          </a:p>
        </p:txBody>
      </p:sp>
      <p:cxnSp>
        <p:nvCxnSpPr>
          <p:cNvPr id="15" name="Straight Connector 14">
            <a:extLst>
              <a:ext uri="{FF2B5EF4-FFF2-40B4-BE49-F238E27FC236}">
                <a16:creationId xmlns:a16="http://schemas.microsoft.com/office/drawing/2014/main" id="{CF45CD79-303D-4F30-9F05-33055C1CBBA0}"/>
              </a:ext>
            </a:extLst>
          </p:cNvPr>
          <p:cNvCxnSpPr>
            <a:cxnSpLocks/>
          </p:cNvCxnSpPr>
          <p:nvPr/>
        </p:nvCxnSpPr>
        <p:spPr>
          <a:xfrm flipV="1">
            <a:off x="8743916" y="454221"/>
            <a:ext cx="0" cy="5559305"/>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7" name="TextBox 1">
            <a:extLst>
              <a:ext uri="{FF2B5EF4-FFF2-40B4-BE49-F238E27FC236}">
                <a16:creationId xmlns:a16="http://schemas.microsoft.com/office/drawing/2014/main" id="{E2C9EEB9-866B-40A7-B4D5-4C0BD9D500FA}"/>
              </a:ext>
            </a:extLst>
          </p:cNvPr>
          <p:cNvSpPr txBox="1"/>
          <p:nvPr/>
        </p:nvSpPr>
        <p:spPr>
          <a:xfrm>
            <a:off x="8743916" y="454221"/>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sp>
        <p:nvSpPr>
          <p:cNvPr id="19" name="TextBox 1">
            <a:extLst>
              <a:ext uri="{FF2B5EF4-FFF2-40B4-BE49-F238E27FC236}">
                <a16:creationId xmlns:a16="http://schemas.microsoft.com/office/drawing/2014/main" id="{726CEB33-BD9B-462C-B830-B10671AE26A0}"/>
              </a:ext>
            </a:extLst>
          </p:cNvPr>
          <p:cNvSpPr txBox="1"/>
          <p:nvPr/>
        </p:nvSpPr>
        <p:spPr>
          <a:xfrm>
            <a:off x="7894191" y="454603"/>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graphicFrame>
        <p:nvGraphicFramePr>
          <p:cNvPr id="24" name="Chart 23">
            <a:extLst>
              <a:ext uri="{FF2B5EF4-FFF2-40B4-BE49-F238E27FC236}">
                <a16:creationId xmlns:a16="http://schemas.microsoft.com/office/drawing/2014/main" id="{5D4A4F98-0D30-4B01-B4E2-00C17151BCC6}"/>
              </a:ext>
            </a:extLst>
          </p:cNvPr>
          <p:cNvGraphicFramePr>
            <a:graphicFrameLocks noGrp="1"/>
          </p:cNvGraphicFramePr>
          <p:nvPr>
            <p:extLst>
              <p:ext uri="{D42A27DB-BD31-4B8C-83A1-F6EECF244321}">
                <p14:modId xmlns:p14="http://schemas.microsoft.com/office/powerpoint/2010/main" val="3819565852"/>
              </p:ext>
            </p:extLst>
          </p:nvPr>
        </p:nvGraphicFramePr>
        <p:xfrm>
          <a:off x="2776092" y="290634"/>
          <a:ext cx="8662051" cy="627673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5268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2" y="438150"/>
            <a:ext cx="3216550" cy="572376"/>
          </a:xfrm>
        </p:spPr>
        <p:txBody>
          <a:bodyPr>
            <a:normAutofit/>
          </a:bodyPr>
          <a:lstStyle/>
          <a:p>
            <a:r>
              <a:rPr lang="en-US" sz="3200" dirty="0">
                <a:latin typeface="Cambria" panose="02040503050406030204" pitchFamily="18" charset="0"/>
                <a:ea typeface="Cambria" panose="02040503050406030204" pitchFamily="18" charset="0"/>
              </a:rPr>
              <a:t>Budget Timeline</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a:t>
            </a:fld>
            <a:endParaRPr lang="en-US" dirty="0"/>
          </a:p>
        </p:txBody>
      </p:sp>
      <p:pic>
        <p:nvPicPr>
          <p:cNvPr id="6" name="Picture 5">
            <a:extLst>
              <a:ext uri="{FF2B5EF4-FFF2-40B4-BE49-F238E27FC236}">
                <a16:creationId xmlns:a16="http://schemas.microsoft.com/office/drawing/2014/main" id="{1EB47A52-2A14-401B-847E-2D40F29B2BAC}"/>
              </a:ext>
            </a:extLst>
          </p:cNvPr>
          <p:cNvPicPr>
            <a:picLocks noChangeAspect="1"/>
          </p:cNvPicPr>
          <p:nvPr/>
        </p:nvPicPr>
        <p:blipFill>
          <a:blip r:embed="rId3"/>
          <a:stretch>
            <a:fillRect/>
          </a:stretch>
        </p:blipFill>
        <p:spPr>
          <a:xfrm>
            <a:off x="309387" y="1023937"/>
            <a:ext cx="11609445" cy="5006635"/>
          </a:xfrm>
          <a:prstGeom prst="rect">
            <a:avLst/>
          </a:prstGeom>
        </p:spPr>
      </p:pic>
      <p:sp>
        <p:nvSpPr>
          <p:cNvPr id="3" name="Oval 2">
            <a:extLst>
              <a:ext uri="{FF2B5EF4-FFF2-40B4-BE49-F238E27FC236}">
                <a16:creationId xmlns:a16="http://schemas.microsoft.com/office/drawing/2014/main" id="{60F446F4-3C1C-4753-A9AF-CF10D6FF924D}"/>
              </a:ext>
            </a:extLst>
          </p:cNvPr>
          <p:cNvSpPr/>
          <p:nvPr/>
        </p:nvSpPr>
        <p:spPr>
          <a:xfrm>
            <a:off x="6019336" y="1333249"/>
            <a:ext cx="451802" cy="1779227"/>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8359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30</a:t>
            </a:fld>
            <a:endParaRPr lang="en-US" dirty="0"/>
          </a:p>
        </p:txBody>
      </p:sp>
      <p:pic>
        <p:nvPicPr>
          <p:cNvPr id="20" name="Picture 19">
            <a:extLst>
              <a:ext uri="{FF2B5EF4-FFF2-40B4-BE49-F238E27FC236}">
                <a16:creationId xmlns:a16="http://schemas.microsoft.com/office/drawing/2014/main" id="{CCD29A5C-B84B-453A-B425-D5BCB917B64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0AA9268C-1784-4CD4-8203-2585D315FC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494DADF-6265-447E-B33A-D82E676E9F97}"/>
              </a:ext>
            </a:extLst>
          </p:cNvPr>
          <p:cNvSpPr>
            <a:spLocks noGrp="1"/>
          </p:cNvSpPr>
          <p:nvPr>
            <p:ph type="ctrTitle"/>
          </p:nvPr>
        </p:nvSpPr>
        <p:spPr>
          <a:xfrm rot="19056004">
            <a:off x="-243107" y="836933"/>
            <a:ext cx="3030455" cy="1327873"/>
          </a:xfrm>
        </p:spPr>
        <p:txBody>
          <a:bodyPr>
            <a:normAutofit fontScale="90000"/>
          </a:bodyPr>
          <a:lstStyle/>
          <a:p>
            <a:r>
              <a:rPr lang="en-US" sz="3600" dirty="0">
                <a:latin typeface="Cambria" panose="02040503050406030204" pitchFamily="18" charset="0"/>
                <a:ea typeface="Cambria" panose="02040503050406030204" pitchFamily="18" charset="0"/>
              </a:rPr>
              <a:t>Supplies, Services, &amp; Capital Outlay</a:t>
            </a:r>
          </a:p>
        </p:txBody>
      </p:sp>
      <p:sp>
        <p:nvSpPr>
          <p:cNvPr id="16" name="TextBox 15">
            <a:extLst>
              <a:ext uri="{FF2B5EF4-FFF2-40B4-BE49-F238E27FC236}">
                <a16:creationId xmlns:a16="http://schemas.microsoft.com/office/drawing/2014/main" id="{B67D1A28-343B-4FD0-8D0A-8C602F1D6183}"/>
              </a:ext>
            </a:extLst>
          </p:cNvPr>
          <p:cNvSpPr txBox="1"/>
          <p:nvPr/>
        </p:nvSpPr>
        <p:spPr>
          <a:xfrm>
            <a:off x="4563719" y="3435895"/>
            <a:ext cx="4882220" cy="2308324"/>
          </a:xfrm>
          <a:prstGeom prst="rect">
            <a:avLst/>
          </a:prstGeom>
          <a:noFill/>
        </p:spPr>
        <p:txBody>
          <a:bodyPr wrap="square" rtlCol="0">
            <a:spAutoFit/>
          </a:bodyPr>
          <a:lstStyle/>
          <a:p>
            <a:r>
              <a:rPr lang="en-US" b="1" u="sng" dirty="0"/>
              <a:t>Variances</a:t>
            </a:r>
            <a:endParaRPr lang="en-US" b="1" u="sng" dirty="0">
              <a:highlight>
                <a:srgbClr val="FFFF00"/>
              </a:highlight>
            </a:endParaRPr>
          </a:p>
          <a:p>
            <a:pPr marL="285750" indent="-285750">
              <a:buFont typeface="Arial" panose="020B0604020202020204" pitchFamily="34" charset="0"/>
              <a:buChar char="•"/>
            </a:pPr>
            <a:r>
              <a:rPr lang="en-US" dirty="0"/>
              <a:t>Supplies</a:t>
            </a:r>
          </a:p>
          <a:p>
            <a:pPr marL="742950" lvl="1" indent="-285750">
              <a:buFont typeface="Arial" panose="020B0604020202020204" pitchFamily="34" charset="0"/>
              <a:buChar char="•"/>
            </a:pPr>
            <a:r>
              <a:rPr lang="en-US" dirty="0"/>
              <a:t>Based on Prior Year Patterns</a:t>
            </a:r>
          </a:p>
          <a:p>
            <a:pPr marL="285750" indent="-285750">
              <a:buFont typeface="Arial" panose="020B0604020202020204" pitchFamily="34" charset="0"/>
              <a:buChar char="•"/>
            </a:pPr>
            <a:r>
              <a:rPr lang="en-US" dirty="0"/>
              <a:t>Services</a:t>
            </a:r>
          </a:p>
          <a:p>
            <a:pPr marL="742950" lvl="1" indent="-285750">
              <a:buFont typeface="Arial" panose="020B0604020202020204" pitchFamily="34" charset="0"/>
              <a:buChar char="•"/>
            </a:pPr>
            <a:r>
              <a:rPr lang="en-US" dirty="0"/>
              <a:t>Contracted staffing</a:t>
            </a:r>
          </a:p>
          <a:p>
            <a:pPr marL="742950" lvl="1" indent="-285750">
              <a:buFont typeface="Arial" panose="020B0604020202020204" pitchFamily="34" charset="0"/>
              <a:buChar char="•"/>
            </a:pPr>
            <a:r>
              <a:rPr lang="en-US" dirty="0"/>
              <a:t>Expanded learning projects</a:t>
            </a:r>
          </a:p>
          <a:p>
            <a:pPr marL="285750" indent="-285750">
              <a:buFont typeface="Arial" panose="020B0604020202020204" pitchFamily="34" charset="0"/>
              <a:buChar char="•"/>
            </a:pPr>
            <a:r>
              <a:rPr lang="en-US" dirty="0"/>
              <a:t>Capital Outlay</a:t>
            </a:r>
          </a:p>
          <a:p>
            <a:pPr marL="742950" lvl="1" indent="-285750">
              <a:buFont typeface="Arial" panose="020B0604020202020204" pitchFamily="34" charset="0"/>
              <a:buChar char="•"/>
            </a:pPr>
            <a:r>
              <a:rPr lang="en-US" dirty="0"/>
              <a:t>Expanded learning capital projects</a:t>
            </a:r>
          </a:p>
        </p:txBody>
      </p:sp>
      <p:pic>
        <p:nvPicPr>
          <p:cNvPr id="9" name="Picture 8">
            <a:extLst>
              <a:ext uri="{FF2B5EF4-FFF2-40B4-BE49-F238E27FC236}">
                <a16:creationId xmlns:a16="http://schemas.microsoft.com/office/drawing/2014/main" id="{5D78F609-3F2F-4EC7-A54A-2F9FF2B46FF7}"/>
              </a:ext>
            </a:extLst>
          </p:cNvPr>
          <p:cNvPicPr>
            <a:picLocks noChangeAspect="1"/>
          </p:cNvPicPr>
          <p:nvPr/>
        </p:nvPicPr>
        <p:blipFill>
          <a:blip r:embed="rId5"/>
          <a:stretch>
            <a:fillRect/>
          </a:stretch>
        </p:blipFill>
        <p:spPr>
          <a:xfrm>
            <a:off x="2621494" y="1370500"/>
            <a:ext cx="9128865" cy="1804543"/>
          </a:xfrm>
          <a:prstGeom prst="rect">
            <a:avLst/>
          </a:prstGeom>
        </p:spPr>
      </p:pic>
    </p:spTree>
    <p:extLst>
      <p:ext uri="{BB962C8B-B14F-4D97-AF65-F5344CB8AC3E}">
        <p14:creationId xmlns:p14="http://schemas.microsoft.com/office/powerpoint/2010/main" val="1609225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a:extLst>
              <a:ext uri="{FF2B5EF4-FFF2-40B4-BE49-F238E27FC236}">
                <a16:creationId xmlns:a16="http://schemas.microsoft.com/office/drawing/2014/main" id="{14CCBB9A-C83A-40A4-A518-53DB2FA3FFB7}"/>
              </a:ext>
            </a:extLst>
          </p:cNvPr>
          <p:cNvGraphicFramePr>
            <a:graphicFrameLocks noGrp="1"/>
          </p:cNvGraphicFramePr>
          <p:nvPr>
            <p:extLst>
              <p:ext uri="{D42A27DB-BD31-4B8C-83A1-F6EECF244321}">
                <p14:modId xmlns:p14="http://schemas.microsoft.com/office/powerpoint/2010/main" val="1428736904"/>
              </p:ext>
            </p:extLst>
          </p:nvPr>
        </p:nvGraphicFramePr>
        <p:xfrm>
          <a:off x="3031060" y="290634"/>
          <a:ext cx="8662051" cy="6276731"/>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31</a:t>
            </a:fld>
            <a:endParaRPr lang="en-US" dirty="0"/>
          </a:p>
        </p:txBody>
      </p:sp>
      <p:pic>
        <p:nvPicPr>
          <p:cNvPr id="20" name="Picture 19">
            <a:extLst>
              <a:ext uri="{FF2B5EF4-FFF2-40B4-BE49-F238E27FC236}">
                <a16:creationId xmlns:a16="http://schemas.microsoft.com/office/drawing/2014/main" id="{CCD29A5C-B84B-453A-B425-D5BCB917B649}"/>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0AA9268C-1784-4CD4-8203-2585D315FC9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2" name="Title 1">
            <a:extLst>
              <a:ext uri="{FF2B5EF4-FFF2-40B4-BE49-F238E27FC236}">
                <a16:creationId xmlns:a16="http://schemas.microsoft.com/office/drawing/2014/main" id="{C494DADF-6265-447E-B33A-D82E676E9F97}"/>
              </a:ext>
            </a:extLst>
          </p:cNvPr>
          <p:cNvSpPr>
            <a:spLocks noGrp="1"/>
          </p:cNvSpPr>
          <p:nvPr>
            <p:ph type="ctrTitle"/>
          </p:nvPr>
        </p:nvSpPr>
        <p:spPr>
          <a:xfrm rot="19056004">
            <a:off x="-243107" y="836933"/>
            <a:ext cx="3030455" cy="1327873"/>
          </a:xfrm>
        </p:spPr>
        <p:txBody>
          <a:bodyPr>
            <a:normAutofit fontScale="90000"/>
          </a:bodyPr>
          <a:lstStyle/>
          <a:p>
            <a:r>
              <a:rPr lang="en-US" sz="3600" dirty="0">
                <a:latin typeface="Cambria" panose="02040503050406030204" pitchFamily="18" charset="0"/>
                <a:ea typeface="Cambria" panose="02040503050406030204" pitchFamily="18" charset="0"/>
              </a:rPr>
              <a:t>Supplies</a:t>
            </a:r>
            <a:r>
              <a:rPr lang="en-US" sz="3600">
                <a:latin typeface="Cambria" panose="02040503050406030204" pitchFamily="18" charset="0"/>
                <a:ea typeface="Cambria" panose="02040503050406030204" pitchFamily="18" charset="0"/>
              </a:rPr>
              <a:t>, Services, </a:t>
            </a:r>
            <a:r>
              <a:rPr lang="en-US" sz="3600" dirty="0">
                <a:latin typeface="Cambria" panose="02040503050406030204" pitchFamily="18" charset="0"/>
                <a:ea typeface="Cambria" panose="02040503050406030204" pitchFamily="18" charset="0"/>
              </a:rPr>
              <a:t>&amp; Capital Outlay</a:t>
            </a:r>
          </a:p>
        </p:txBody>
      </p:sp>
      <p:cxnSp>
        <p:nvCxnSpPr>
          <p:cNvPr id="15" name="Straight Connector 14">
            <a:extLst>
              <a:ext uri="{FF2B5EF4-FFF2-40B4-BE49-F238E27FC236}">
                <a16:creationId xmlns:a16="http://schemas.microsoft.com/office/drawing/2014/main" id="{72DCFC8B-7B60-4C58-BCF3-BC71AD0E8418}"/>
              </a:ext>
            </a:extLst>
          </p:cNvPr>
          <p:cNvCxnSpPr>
            <a:cxnSpLocks/>
          </p:cNvCxnSpPr>
          <p:nvPr/>
        </p:nvCxnSpPr>
        <p:spPr>
          <a:xfrm flipV="1">
            <a:off x="9056989" y="484096"/>
            <a:ext cx="0" cy="5529430"/>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7" name="TextBox 1">
            <a:extLst>
              <a:ext uri="{FF2B5EF4-FFF2-40B4-BE49-F238E27FC236}">
                <a16:creationId xmlns:a16="http://schemas.microsoft.com/office/drawing/2014/main" id="{9CBF239A-732A-4C11-A210-12AAE2DA3D9F}"/>
              </a:ext>
            </a:extLst>
          </p:cNvPr>
          <p:cNvSpPr txBox="1"/>
          <p:nvPr/>
        </p:nvSpPr>
        <p:spPr>
          <a:xfrm>
            <a:off x="9071240" y="335419"/>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sp>
        <p:nvSpPr>
          <p:cNvPr id="18" name="TextBox 1">
            <a:extLst>
              <a:ext uri="{FF2B5EF4-FFF2-40B4-BE49-F238E27FC236}">
                <a16:creationId xmlns:a16="http://schemas.microsoft.com/office/drawing/2014/main" id="{B924106B-4CCF-4F84-86D0-9505523B9344}"/>
              </a:ext>
            </a:extLst>
          </p:cNvPr>
          <p:cNvSpPr txBox="1"/>
          <p:nvPr/>
        </p:nvSpPr>
        <p:spPr>
          <a:xfrm>
            <a:off x="8198991" y="333895"/>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Tree>
    <p:extLst>
      <p:ext uri="{BB962C8B-B14F-4D97-AF65-F5344CB8AC3E}">
        <p14:creationId xmlns:p14="http://schemas.microsoft.com/office/powerpoint/2010/main" val="1291003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a:extLst>
              <a:ext uri="{FF2B5EF4-FFF2-40B4-BE49-F238E27FC236}">
                <a16:creationId xmlns:a16="http://schemas.microsoft.com/office/drawing/2014/main" id="{7CA01A5D-D54B-4913-8B93-F5C4C83446A8}"/>
              </a:ext>
            </a:extLst>
          </p:cNvPr>
          <p:cNvGraphicFramePr>
            <a:graphicFrameLocks noGrp="1"/>
          </p:cNvGraphicFramePr>
          <p:nvPr>
            <p:extLst>
              <p:ext uri="{D42A27DB-BD31-4B8C-83A1-F6EECF244321}">
                <p14:modId xmlns:p14="http://schemas.microsoft.com/office/powerpoint/2010/main" val="3003369839"/>
              </p:ext>
            </p:extLst>
          </p:nvPr>
        </p:nvGraphicFramePr>
        <p:xfrm>
          <a:off x="1990551" y="52249"/>
          <a:ext cx="8354944" cy="602140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32</a:t>
            </a:fld>
            <a:endParaRPr lang="en-US" dirty="0"/>
          </a:p>
        </p:txBody>
      </p:sp>
      <p:pic>
        <p:nvPicPr>
          <p:cNvPr id="20" name="Picture 19">
            <a:extLst>
              <a:ext uri="{FF2B5EF4-FFF2-40B4-BE49-F238E27FC236}">
                <a16:creationId xmlns:a16="http://schemas.microsoft.com/office/drawing/2014/main" id="{E57E4EF4-4723-4099-B4C8-6B5E00BB58F6}"/>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21" name="Picture 20">
            <a:extLst>
              <a:ext uri="{FF2B5EF4-FFF2-40B4-BE49-F238E27FC236}">
                <a16:creationId xmlns:a16="http://schemas.microsoft.com/office/drawing/2014/main" id="{E868B1B9-70F8-4301-8615-9E7551CE1B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F6FCA881-1674-47C7-9CE9-73969734C91A}"/>
              </a:ext>
            </a:extLst>
          </p:cNvPr>
          <p:cNvSpPr txBox="1">
            <a:spLocks/>
          </p:cNvSpPr>
          <p:nvPr/>
        </p:nvSpPr>
        <p:spPr>
          <a:xfrm rot="19056004">
            <a:off x="-4963" y="1173277"/>
            <a:ext cx="2734152" cy="58415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Expenditures</a:t>
            </a:r>
          </a:p>
        </p:txBody>
      </p:sp>
      <p:sp>
        <p:nvSpPr>
          <p:cNvPr id="17" name="TextBox 16">
            <a:extLst>
              <a:ext uri="{FF2B5EF4-FFF2-40B4-BE49-F238E27FC236}">
                <a16:creationId xmlns:a16="http://schemas.microsoft.com/office/drawing/2014/main" id="{3CA30DB4-1A83-47D0-87BB-090DDA41264D}"/>
              </a:ext>
            </a:extLst>
          </p:cNvPr>
          <p:cNvSpPr txBox="1"/>
          <p:nvPr/>
        </p:nvSpPr>
        <p:spPr>
          <a:xfrm>
            <a:off x="3910371" y="5830036"/>
            <a:ext cx="4560738" cy="584775"/>
          </a:xfrm>
          <a:prstGeom prst="rect">
            <a:avLst/>
          </a:prstGeom>
          <a:solidFill>
            <a:schemeClr val="tx1"/>
          </a:solidFill>
        </p:spPr>
        <p:txBody>
          <a:bodyPr wrap="square" rtlCol="0">
            <a:spAutoFit/>
          </a:bodyPr>
          <a:lstStyle/>
          <a:p>
            <a:pPr algn="ctr"/>
            <a:r>
              <a:rPr lang="en-US" sz="1600" dirty="0">
                <a:solidFill>
                  <a:schemeClr val="bg1"/>
                </a:solidFill>
              </a:rPr>
              <a:t>Salaries &amp; benefits account for 79% of</a:t>
            </a:r>
          </a:p>
          <a:p>
            <a:pPr algn="ctr"/>
            <a:r>
              <a:rPr lang="en-US" sz="1600" dirty="0">
                <a:solidFill>
                  <a:schemeClr val="bg1"/>
                </a:solidFill>
              </a:rPr>
              <a:t>District expenditures ($722M of the $911M)</a:t>
            </a:r>
          </a:p>
        </p:txBody>
      </p:sp>
      <p:cxnSp>
        <p:nvCxnSpPr>
          <p:cNvPr id="18" name="Straight Arrow Connector 17">
            <a:extLst>
              <a:ext uri="{FF2B5EF4-FFF2-40B4-BE49-F238E27FC236}">
                <a16:creationId xmlns:a16="http://schemas.microsoft.com/office/drawing/2014/main" id="{009687A9-9017-4A17-B630-86A50F6EB5E1}"/>
              </a:ext>
            </a:extLst>
          </p:cNvPr>
          <p:cNvCxnSpPr>
            <a:cxnSpLocks/>
          </p:cNvCxnSpPr>
          <p:nvPr/>
        </p:nvCxnSpPr>
        <p:spPr>
          <a:xfrm>
            <a:off x="6305040" y="5435095"/>
            <a:ext cx="0" cy="400543"/>
          </a:xfrm>
          <a:prstGeom prst="straightConnector1">
            <a:avLst/>
          </a:prstGeom>
          <a:ln w="47625">
            <a:solidFill>
              <a:srgbClr val="DC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35DF9016-7677-4E04-83E5-3FF6A81CFD04}"/>
              </a:ext>
            </a:extLst>
          </p:cNvPr>
          <p:cNvCxnSpPr>
            <a:cxnSpLocks/>
          </p:cNvCxnSpPr>
          <p:nvPr/>
        </p:nvCxnSpPr>
        <p:spPr>
          <a:xfrm>
            <a:off x="7934100" y="4638675"/>
            <a:ext cx="0" cy="1178402"/>
          </a:xfrm>
          <a:prstGeom prst="straightConnector1">
            <a:avLst/>
          </a:prstGeom>
          <a:ln w="47625">
            <a:solidFill>
              <a:srgbClr val="DC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7DC9136-9366-43A0-95D0-769B0C470443}"/>
              </a:ext>
            </a:extLst>
          </p:cNvPr>
          <p:cNvCxnSpPr>
            <a:cxnSpLocks/>
          </p:cNvCxnSpPr>
          <p:nvPr/>
        </p:nvCxnSpPr>
        <p:spPr>
          <a:xfrm>
            <a:off x="4370607" y="4638675"/>
            <a:ext cx="0" cy="1191361"/>
          </a:xfrm>
          <a:prstGeom prst="straightConnector1">
            <a:avLst/>
          </a:prstGeom>
          <a:ln w="47625">
            <a:solidFill>
              <a:srgbClr val="DC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Chart 23">
            <a:extLst>
              <a:ext uri="{FF2B5EF4-FFF2-40B4-BE49-F238E27FC236}">
                <a16:creationId xmlns:a16="http://schemas.microsoft.com/office/drawing/2014/main" id="{7CA01A5D-D54B-4913-8B93-F5C4C83446A8}"/>
              </a:ext>
            </a:extLst>
          </p:cNvPr>
          <p:cNvGraphicFramePr>
            <a:graphicFrameLocks noGrp="1"/>
          </p:cNvGraphicFramePr>
          <p:nvPr>
            <p:extLst>
              <p:ext uri="{D42A27DB-BD31-4B8C-83A1-F6EECF244321}">
                <p14:modId xmlns:p14="http://schemas.microsoft.com/office/powerpoint/2010/main" val="2377057343"/>
              </p:ext>
            </p:extLst>
          </p:nvPr>
        </p:nvGraphicFramePr>
        <p:xfrm>
          <a:off x="1764974" y="299427"/>
          <a:ext cx="8662051" cy="579597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983228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33</a:t>
            </a:fld>
            <a:endParaRPr lang="en-US" dirty="0"/>
          </a:p>
        </p:txBody>
      </p:sp>
      <p:pic>
        <p:nvPicPr>
          <p:cNvPr id="22" name="Picture 21">
            <a:extLst>
              <a:ext uri="{FF2B5EF4-FFF2-40B4-BE49-F238E27FC236}">
                <a16:creationId xmlns:a16="http://schemas.microsoft.com/office/drawing/2014/main" id="{1F4838C6-B49E-4058-B396-CB02070D777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3" name="Picture 22">
            <a:extLst>
              <a:ext uri="{FF2B5EF4-FFF2-40B4-BE49-F238E27FC236}">
                <a16:creationId xmlns:a16="http://schemas.microsoft.com/office/drawing/2014/main" id="{0B13DA3D-5B9D-40FD-97A5-D3C418117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4" name="Title 1">
            <a:extLst>
              <a:ext uri="{FF2B5EF4-FFF2-40B4-BE49-F238E27FC236}">
                <a16:creationId xmlns:a16="http://schemas.microsoft.com/office/drawing/2014/main" id="{2E8A2DBA-7670-4EDA-9DF6-DD817F22E24C}"/>
              </a:ext>
            </a:extLst>
          </p:cNvPr>
          <p:cNvSpPr>
            <a:spLocks noGrp="1"/>
          </p:cNvSpPr>
          <p:nvPr>
            <p:ph type="ctrTitle"/>
          </p:nvPr>
        </p:nvSpPr>
        <p:spPr>
          <a:xfrm rot="19056004">
            <a:off x="-84343" y="965012"/>
            <a:ext cx="2874042" cy="1032112"/>
          </a:xfrm>
        </p:spPr>
        <p:txBody>
          <a:bodyPr>
            <a:normAutofit fontScale="90000"/>
          </a:bodyPr>
          <a:lstStyle/>
          <a:p>
            <a:r>
              <a:rPr lang="en-US" sz="3600" dirty="0">
                <a:latin typeface="Cambria" panose="02040503050406030204" pitchFamily="18" charset="0"/>
                <a:ea typeface="Cambria" panose="02040503050406030204" pitchFamily="18" charset="0"/>
              </a:rPr>
              <a:t>Total Revenue &amp; Expenditures</a:t>
            </a:r>
          </a:p>
        </p:txBody>
      </p:sp>
      <p:pic>
        <p:nvPicPr>
          <p:cNvPr id="3" name="Picture 2">
            <a:extLst>
              <a:ext uri="{FF2B5EF4-FFF2-40B4-BE49-F238E27FC236}">
                <a16:creationId xmlns:a16="http://schemas.microsoft.com/office/drawing/2014/main" id="{0A9E7355-A18D-49EE-9411-4DAE02EDF78F}"/>
              </a:ext>
            </a:extLst>
          </p:cNvPr>
          <p:cNvPicPr>
            <a:picLocks noChangeAspect="1"/>
          </p:cNvPicPr>
          <p:nvPr/>
        </p:nvPicPr>
        <p:blipFill>
          <a:blip r:embed="rId5"/>
          <a:stretch>
            <a:fillRect/>
          </a:stretch>
        </p:blipFill>
        <p:spPr>
          <a:xfrm>
            <a:off x="2672471" y="1166309"/>
            <a:ext cx="8928713" cy="1110898"/>
          </a:xfrm>
          <a:prstGeom prst="rect">
            <a:avLst/>
          </a:prstGeom>
        </p:spPr>
      </p:pic>
      <p:sp>
        <p:nvSpPr>
          <p:cNvPr id="19" name="TextBox 18">
            <a:extLst>
              <a:ext uri="{FF2B5EF4-FFF2-40B4-BE49-F238E27FC236}">
                <a16:creationId xmlns:a16="http://schemas.microsoft.com/office/drawing/2014/main" id="{08C17686-5963-4D56-B834-E8CFFF932612}"/>
              </a:ext>
            </a:extLst>
          </p:cNvPr>
          <p:cNvSpPr txBox="1"/>
          <p:nvPr/>
        </p:nvSpPr>
        <p:spPr>
          <a:xfrm>
            <a:off x="2604540" y="2558641"/>
            <a:ext cx="3051312" cy="2585323"/>
          </a:xfrm>
          <a:prstGeom prst="rect">
            <a:avLst/>
          </a:prstGeom>
          <a:noFill/>
        </p:spPr>
        <p:txBody>
          <a:bodyPr wrap="square" rtlCol="0">
            <a:spAutoFit/>
          </a:bodyPr>
          <a:lstStyle/>
          <a:p>
            <a:r>
              <a:rPr lang="en-US" b="1" u="sng" dirty="0"/>
              <a:t>Variances</a:t>
            </a:r>
          </a:p>
          <a:p>
            <a:pPr marL="285750" indent="-285750">
              <a:buFont typeface="Arial" panose="020B0604020202020204" pitchFamily="34" charset="0"/>
              <a:buChar char="•"/>
            </a:pPr>
            <a:r>
              <a:rPr lang="en-US" dirty="0"/>
              <a:t>LCFF</a:t>
            </a:r>
          </a:p>
          <a:p>
            <a:pPr marL="742950" lvl="1" indent="-285750">
              <a:buFont typeface="Arial" panose="020B0604020202020204" pitchFamily="34" charset="0"/>
              <a:buChar char="•"/>
            </a:pPr>
            <a:r>
              <a:rPr lang="en-US" dirty="0"/>
              <a:t>Increased UPP</a:t>
            </a:r>
          </a:p>
          <a:p>
            <a:pPr marL="285750" indent="-285750">
              <a:buFont typeface="Arial" panose="020B0604020202020204" pitchFamily="34" charset="0"/>
              <a:buChar char="•"/>
            </a:pPr>
            <a:r>
              <a:rPr lang="en-US" dirty="0"/>
              <a:t>Other State</a:t>
            </a:r>
          </a:p>
          <a:p>
            <a:pPr marL="742950" lvl="1" indent="-285750">
              <a:buFont typeface="Arial" panose="020B0604020202020204" pitchFamily="34" charset="0"/>
              <a:buChar char="•"/>
            </a:pPr>
            <a:r>
              <a:rPr lang="en-US" dirty="0"/>
              <a:t>Special Education</a:t>
            </a:r>
          </a:p>
          <a:p>
            <a:pPr marL="742950" lvl="1" indent="-285750">
              <a:buFont typeface="Arial" panose="020B0604020202020204" pitchFamily="34" charset="0"/>
              <a:buChar char="•"/>
            </a:pPr>
            <a:r>
              <a:rPr lang="en-US" dirty="0"/>
              <a:t>After School Education and Safety (ASES)</a:t>
            </a:r>
          </a:p>
          <a:p>
            <a:pPr marL="285750" indent="-285750">
              <a:buFont typeface="Arial" panose="020B0604020202020204" pitchFamily="34" charset="0"/>
              <a:buChar char="•"/>
            </a:pPr>
            <a:r>
              <a:rPr lang="en-US" dirty="0"/>
              <a:t>Other Local</a:t>
            </a:r>
          </a:p>
          <a:p>
            <a:pPr marL="742950" lvl="1" indent="-285750">
              <a:buFont typeface="Arial" panose="020B0604020202020204" pitchFamily="34" charset="0"/>
              <a:buChar char="•"/>
            </a:pPr>
            <a:r>
              <a:rPr lang="en-US" dirty="0"/>
              <a:t>Medi-Cal billing</a:t>
            </a:r>
            <a:endParaRPr lang="en-US" dirty="0">
              <a:solidFill>
                <a:srgbClr val="FF0000"/>
              </a:solidFill>
            </a:endParaRPr>
          </a:p>
        </p:txBody>
      </p:sp>
      <p:sp>
        <p:nvSpPr>
          <p:cNvPr id="20" name="TextBox 19">
            <a:extLst>
              <a:ext uri="{FF2B5EF4-FFF2-40B4-BE49-F238E27FC236}">
                <a16:creationId xmlns:a16="http://schemas.microsoft.com/office/drawing/2014/main" id="{3C5B9078-7934-4BE6-AFCA-F9C31287121C}"/>
              </a:ext>
            </a:extLst>
          </p:cNvPr>
          <p:cNvSpPr txBox="1"/>
          <p:nvPr/>
        </p:nvSpPr>
        <p:spPr>
          <a:xfrm>
            <a:off x="6279462" y="2484610"/>
            <a:ext cx="5748950" cy="2308324"/>
          </a:xfrm>
          <a:prstGeom prst="rect">
            <a:avLst/>
          </a:prstGeom>
          <a:noFill/>
        </p:spPr>
        <p:txBody>
          <a:bodyPr wrap="square" rtlCol="0">
            <a:spAutoFit/>
          </a:bodyPr>
          <a:lstStyle/>
          <a:p>
            <a:r>
              <a:rPr lang="en-US" b="1" u="sng" dirty="0"/>
              <a:t>Variances</a:t>
            </a:r>
            <a:endParaRPr lang="en-US" b="1" u="sng" dirty="0">
              <a:highlight>
                <a:srgbClr val="FFFF00"/>
              </a:highlight>
            </a:endParaRPr>
          </a:p>
          <a:p>
            <a:pPr marL="285750" indent="-285750">
              <a:buFont typeface="Arial" panose="020B0604020202020204" pitchFamily="34" charset="0"/>
              <a:buChar char="•"/>
            </a:pPr>
            <a:r>
              <a:rPr lang="en-US" dirty="0"/>
              <a:t>Certificated</a:t>
            </a:r>
          </a:p>
          <a:p>
            <a:pPr marL="742950" lvl="1" indent="-285750">
              <a:buFont typeface="Arial" panose="020B0604020202020204" pitchFamily="34" charset="0"/>
              <a:buChar char="•"/>
            </a:pPr>
            <a:r>
              <a:rPr lang="en-US" dirty="0"/>
              <a:t>Unfilled vacant positions &amp; Extra duty</a:t>
            </a:r>
          </a:p>
          <a:p>
            <a:pPr marL="285750" indent="-285750">
              <a:buFont typeface="Arial" panose="020B0604020202020204" pitchFamily="34" charset="0"/>
              <a:buChar char="•"/>
            </a:pPr>
            <a:r>
              <a:rPr lang="en-US" dirty="0"/>
              <a:t>Classified</a:t>
            </a:r>
          </a:p>
          <a:p>
            <a:pPr marL="742950" lvl="1" indent="-285750">
              <a:buFont typeface="Arial" panose="020B0604020202020204" pitchFamily="34" charset="0"/>
              <a:buChar char="•"/>
            </a:pPr>
            <a:r>
              <a:rPr lang="en-US" dirty="0"/>
              <a:t>Filled vacancies: Special Education &amp; Afterschool</a:t>
            </a:r>
          </a:p>
          <a:p>
            <a:pPr marL="285750" indent="-285750">
              <a:buFont typeface="Arial" panose="020B0604020202020204" pitchFamily="34" charset="0"/>
              <a:buChar char="•"/>
            </a:pPr>
            <a:r>
              <a:rPr lang="en-US" dirty="0"/>
              <a:t>Employee Benefits</a:t>
            </a:r>
          </a:p>
          <a:p>
            <a:pPr marL="742950" lvl="1" indent="-285750">
              <a:buFont typeface="Arial" panose="020B0604020202020204" pitchFamily="34" charset="0"/>
              <a:buChar char="•"/>
            </a:pPr>
            <a:r>
              <a:rPr lang="en-US" dirty="0"/>
              <a:t>Employer contribution rates: H&amp;W &amp; Retirement</a:t>
            </a:r>
          </a:p>
          <a:p>
            <a:pPr lvl="2"/>
            <a:endParaRPr lang="en-US" dirty="0"/>
          </a:p>
        </p:txBody>
      </p:sp>
      <p:sp>
        <p:nvSpPr>
          <p:cNvPr id="21" name="TextBox 20">
            <a:extLst>
              <a:ext uri="{FF2B5EF4-FFF2-40B4-BE49-F238E27FC236}">
                <a16:creationId xmlns:a16="http://schemas.microsoft.com/office/drawing/2014/main" id="{B738B718-8165-4A2B-A2AE-B1FE17339A20}"/>
              </a:ext>
            </a:extLst>
          </p:cNvPr>
          <p:cNvSpPr txBox="1"/>
          <p:nvPr/>
        </p:nvSpPr>
        <p:spPr>
          <a:xfrm>
            <a:off x="6279462" y="4479801"/>
            <a:ext cx="488222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Supplies</a:t>
            </a:r>
          </a:p>
          <a:p>
            <a:pPr marL="742950" lvl="1" indent="-285750">
              <a:buFont typeface="Arial" panose="020B0604020202020204" pitchFamily="34" charset="0"/>
              <a:buChar char="•"/>
            </a:pPr>
            <a:r>
              <a:rPr lang="en-US" dirty="0"/>
              <a:t>Based on Prior Year Patterns</a:t>
            </a:r>
          </a:p>
          <a:p>
            <a:pPr marL="285750" indent="-285750">
              <a:buFont typeface="Arial" panose="020B0604020202020204" pitchFamily="34" charset="0"/>
              <a:buChar char="•"/>
            </a:pPr>
            <a:r>
              <a:rPr lang="en-US" dirty="0"/>
              <a:t>Services</a:t>
            </a:r>
          </a:p>
          <a:p>
            <a:pPr marL="742950" lvl="1" indent="-285750">
              <a:buFont typeface="Arial" panose="020B0604020202020204" pitchFamily="34" charset="0"/>
              <a:buChar char="•"/>
            </a:pPr>
            <a:r>
              <a:rPr lang="en-US" dirty="0"/>
              <a:t>Contracted staffing</a:t>
            </a:r>
          </a:p>
          <a:p>
            <a:pPr marL="742950" lvl="1" indent="-285750">
              <a:buFont typeface="Arial" panose="020B0604020202020204" pitchFamily="34" charset="0"/>
              <a:buChar char="•"/>
            </a:pPr>
            <a:r>
              <a:rPr lang="en-US" dirty="0"/>
              <a:t>Expanded learning projects</a:t>
            </a:r>
          </a:p>
          <a:p>
            <a:pPr marL="285750" indent="-285750">
              <a:buFont typeface="Arial" panose="020B0604020202020204" pitchFamily="34" charset="0"/>
              <a:buChar char="•"/>
            </a:pPr>
            <a:r>
              <a:rPr lang="en-US" dirty="0"/>
              <a:t>Capital Outlay</a:t>
            </a:r>
          </a:p>
          <a:p>
            <a:pPr marL="742950" lvl="1" indent="-285750">
              <a:buFont typeface="Arial" panose="020B0604020202020204" pitchFamily="34" charset="0"/>
              <a:buChar char="•"/>
            </a:pPr>
            <a:r>
              <a:rPr lang="en-US" dirty="0"/>
              <a:t>Expanded learning capital projects</a:t>
            </a:r>
          </a:p>
        </p:txBody>
      </p:sp>
    </p:spTree>
    <p:extLst>
      <p:ext uri="{BB962C8B-B14F-4D97-AF65-F5344CB8AC3E}">
        <p14:creationId xmlns:p14="http://schemas.microsoft.com/office/powerpoint/2010/main" val="3068316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985DC-A2C5-484A-BC66-850A2FC5D29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22" name="Picture 21">
            <a:extLst>
              <a:ext uri="{FF2B5EF4-FFF2-40B4-BE49-F238E27FC236}">
                <a16:creationId xmlns:a16="http://schemas.microsoft.com/office/drawing/2014/main" id="{1F4838C6-B49E-4058-B396-CB02070D777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23" name="Picture 22">
            <a:extLst>
              <a:ext uri="{FF2B5EF4-FFF2-40B4-BE49-F238E27FC236}">
                <a16:creationId xmlns:a16="http://schemas.microsoft.com/office/drawing/2014/main" id="{0B13DA3D-5B9D-40FD-97A5-D3C418117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24" name="Title 1">
            <a:extLst>
              <a:ext uri="{FF2B5EF4-FFF2-40B4-BE49-F238E27FC236}">
                <a16:creationId xmlns:a16="http://schemas.microsoft.com/office/drawing/2014/main" id="{2E8A2DBA-7670-4EDA-9DF6-DD817F22E24C}"/>
              </a:ext>
            </a:extLst>
          </p:cNvPr>
          <p:cNvSpPr>
            <a:spLocks noGrp="1"/>
          </p:cNvSpPr>
          <p:nvPr>
            <p:ph type="ctrTitle"/>
          </p:nvPr>
        </p:nvSpPr>
        <p:spPr>
          <a:xfrm rot="19056004">
            <a:off x="-84343" y="965012"/>
            <a:ext cx="2874042" cy="1032112"/>
          </a:xfrm>
        </p:spPr>
        <p:txBody>
          <a:bodyPr>
            <a:normAutofit fontScale="90000"/>
          </a:bodyPr>
          <a:lstStyle/>
          <a:p>
            <a:r>
              <a:rPr lang="en-US" sz="3600" dirty="0">
                <a:latin typeface="Cambria" panose="02040503050406030204" pitchFamily="18" charset="0"/>
                <a:ea typeface="Cambria" panose="02040503050406030204" pitchFamily="18" charset="0"/>
              </a:rPr>
              <a:t>Total Revenue &amp; Expenditures</a:t>
            </a:r>
          </a:p>
        </p:txBody>
      </p:sp>
      <p:cxnSp>
        <p:nvCxnSpPr>
          <p:cNvPr id="15" name="Straight Connector 14">
            <a:extLst>
              <a:ext uri="{FF2B5EF4-FFF2-40B4-BE49-F238E27FC236}">
                <a16:creationId xmlns:a16="http://schemas.microsoft.com/office/drawing/2014/main" id="{3AF0DBF1-5B5C-4124-BC20-5E8B678A9652}"/>
              </a:ext>
            </a:extLst>
          </p:cNvPr>
          <p:cNvCxnSpPr>
            <a:cxnSpLocks/>
          </p:cNvCxnSpPr>
          <p:nvPr/>
        </p:nvCxnSpPr>
        <p:spPr>
          <a:xfrm flipV="1">
            <a:off x="9071240" y="290634"/>
            <a:ext cx="0" cy="5679003"/>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17" name="TextBox 1">
            <a:extLst>
              <a:ext uri="{FF2B5EF4-FFF2-40B4-BE49-F238E27FC236}">
                <a16:creationId xmlns:a16="http://schemas.microsoft.com/office/drawing/2014/main" id="{DC9EB2C1-8D2E-4531-A807-5044ED9E39EE}"/>
              </a:ext>
            </a:extLst>
          </p:cNvPr>
          <p:cNvSpPr txBox="1"/>
          <p:nvPr/>
        </p:nvSpPr>
        <p:spPr>
          <a:xfrm>
            <a:off x="9071240" y="529210"/>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Projections</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
            <a:extLst>
              <a:ext uri="{FF2B5EF4-FFF2-40B4-BE49-F238E27FC236}">
                <a16:creationId xmlns:a16="http://schemas.microsoft.com/office/drawing/2014/main" id="{4D03F67B-E166-4E36-A971-C5701D785067}"/>
              </a:ext>
            </a:extLst>
          </p:cNvPr>
          <p:cNvSpPr txBox="1"/>
          <p:nvPr/>
        </p:nvSpPr>
        <p:spPr>
          <a:xfrm>
            <a:off x="8216601" y="527687"/>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Actuals</a:t>
            </a:r>
          </a:p>
        </p:txBody>
      </p:sp>
      <p:graphicFrame>
        <p:nvGraphicFramePr>
          <p:cNvPr id="19" name="Chart 18">
            <a:extLst>
              <a:ext uri="{FF2B5EF4-FFF2-40B4-BE49-F238E27FC236}">
                <a16:creationId xmlns:a16="http://schemas.microsoft.com/office/drawing/2014/main" id="{FC216CDB-C909-4F17-A493-93737E426DD0}"/>
              </a:ext>
            </a:extLst>
          </p:cNvPr>
          <p:cNvGraphicFramePr>
            <a:graphicFrameLocks noGrp="1"/>
          </p:cNvGraphicFramePr>
          <p:nvPr>
            <p:extLst>
              <p:ext uri="{D42A27DB-BD31-4B8C-83A1-F6EECF244321}">
                <p14:modId xmlns:p14="http://schemas.microsoft.com/office/powerpoint/2010/main" val="1602828528"/>
              </p:ext>
            </p:extLst>
          </p:nvPr>
        </p:nvGraphicFramePr>
        <p:xfrm>
          <a:off x="2881600" y="290634"/>
          <a:ext cx="8662051" cy="627673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03811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809C0A76-F9A2-48D4-A3A4-D90FDA8A9BA3}"/>
              </a:ext>
            </a:extLst>
          </p:cNvPr>
          <p:cNvGraphicFramePr>
            <a:graphicFrameLocks noGrp="1"/>
          </p:cNvGraphicFramePr>
          <p:nvPr>
            <p:extLst>
              <p:ext uri="{D42A27DB-BD31-4B8C-83A1-F6EECF244321}">
                <p14:modId xmlns:p14="http://schemas.microsoft.com/office/powerpoint/2010/main" val="823469428"/>
              </p:ext>
            </p:extLst>
          </p:nvPr>
        </p:nvGraphicFramePr>
        <p:xfrm>
          <a:off x="2617819" y="281842"/>
          <a:ext cx="8662051" cy="6276731"/>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35</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4"/>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cxnSp>
        <p:nvCxnSpPr>
          <p:cNvPr id="7" name="Straight Connector 6">
            <a:extLst>
              <a:ext uri="{FF2B5EF4-FFF2-40B4-BE49-F238E27FC236}">
                <a16:creationId xmlns:a16="http://schemas.microsoft.com/office/drawing/2014/main" id="{A29352F0-0139-41A4-83FB-466FC7A2111A}"/>
              </a:ext>
            </a:extLst>
          </p:cNvPr>
          <p:cNvCxnSpPr>
            <a:cxnSpLocks/>
          </p:cNvCxnSpPr>
          <p:nvPr/>
        </p:nvCxnSpPr>
        <p:spPr>
          <a:xfrm flipV="1">
            <a:off x="8384994" y="438150"/>
            <a:ext cx="0" cy="5552533"/>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20" name="TextBox 1">
            <a:extLst>
              <a:ext uri="{FF2B5EF4-FFF2-40B4-BE49-F238E27FC236}">
                <a16:creationId xmlns:a16="http://schemas.microsoft.com/office/drawing/2014/main" id="{1B7CD1A0-611C-4A93-82E7-B1CECAFD9795}"/>
              </a:ext>
            </a:extLst>
          </p:cNvPr>
          <p:cNvSpPr txBox="1"/>
          <p:nvPr/>
        </p:nvSpPr>
        <p:spPr>
          <a:xfrm>
            <a:off x="7591270" y="327928"/>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
        <p:nvSpPr>
          <p:cNvPr id="21" name="TextBox 1">
            <a:extLst>
              <a:ext uri="{FF2B5EF4-FFF2-40B4-BE49-F238E27FC236}">
                <a16:creationId xmlns:a16="http://schemas.microsoft.com/office/drawing/2014/main" id="{6C015675-ECDC-4214-B398-2FCB3990F658}"/>
              </a:ext>
            </a:extLst>
          </p:cNvPr>
          <p:cNvSpPr txBox="1"/>
          <p:nvPr/>
        </p:nvSpPr>
        <p:spPr>
          <a:xfrm>
            <a:off x="8346894" y="327928"/>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a:t>
            </a:r>
            <a:r>
              <a:rPr lang="en-US" sz="1200" b="1" dirty="0">
                <a:sym typeface="Wingdings" panose="05000000000000000000" pitchFamily="2" charset="2"/>
              </a:rPr>
              <a:t></a:t>
            </a:r>
            <a:endParaRPr lang="en-US" sz="1200" b="1" dirty="0"/>
          </a:p>
        </p:txBody>
      </p:sp>
    </p:spTree>
    <p:extLst>
      <p:ext uri="{BB962C8B-B14F-4D97-AF65-F5344CB8AC3E}">
        <p14:creationId xmlns:p14="http://schemas.microsoft.com/office/powerpoint/2010/main" val="2706540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36</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graphicFrame>
        <p:nvGraphicFramePr>
          <p:cNvPr id="22" name="Chart 21">
            <a:extLst>
              <a:ext uri="{FF2B5EF4-FFF2-40B4-BE49-F238E27FC236}">
                <a16:creationId xmlns:a16="http://schemas.microsoft.com/office/drawing/2014/main" id="{9736A628-9BFC-4B60-AAC9-F910D7C208C5}"/>
              </a:ext>
            </a:extLst>
          </p:cNvPr>
          <p:cNvGraphicFramePr>
            <a:graphicFrameLocks noGrp="1"/>
          </p:cNvGraphicFramePr>
          <p:nvPr>
            <p:extLst>
              <p:ext uri="{D42A27DB-BD31-4B8C-83A1-F6EECF244321}">
                <p14:modId xmlns:p14="http://schemas.microsoft.com/office/powerpoint/2010/main" val="2223356993"/>
              </p:ext>
            </p:extLst>
          </p:nvPr>
        </p:nvGraphicFramePr>
        <p:xfrm>
          <a:off x="3038063" y="290634"/>
          <a:ext cx="8670192" cy="627673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3159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37</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201387" y="5231898"/>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1861" y="5153985"/>
            <a:ext cx="1394452" cy="1394452"/>
          </a:xfrm>
          <a:prstGeom prst="rect">
            <a:avLst/>
          </a:prstGeom>
        </p:spPr>
      </p:pic>
      <p:sp>
        <p:nvSpPr>
          <p:cNvPr id="13" name="Title 1">
            <a:extLst>
              <a:ext uri="{FF2B5EF4-FFF2-40B4-BE49-F238E27FC236}">
                <a16:creationId xmlns:a16="http://schemas.microsoft.com/office/drawing/2014/main" id="{2347884D-5762-44EE-8890-3D8E384AD364}"/>
              </a:ext>
            </a:extLst>
          </p:cNvPr>
          <p:cNvSpPr>
            <a:spLocks noGrp="1"/>
          </p:cNvSpPr>
          <p:nvPr>
            <p:ph type="ctrTitle"/>
          </p:nvPr>
        </p:nvSpPr>
        <p:spPr>
          <a:xfrm>
            <a:off x="742950" y="441325"/>
            <a:ext cx="10344150" cy="762000"/>
          </a:xfrm>
        </p:spPr>
        <p:txBody>
          <a:bodyPr>
            <a:normAutofit/>
          </a:bodyPr>
          <a:lstStyle/>
          <a:p>
            <a:r>
              <a:rPr lang="en-US" sz="4800" dirty="0">
                <a:latin typeface="Cambria" panose="02040503050406030204" pitchFamily="18" charset="0"/>
                <a:ea typeface="Cambria" panose="02040503050406030204" pitchFamily="18" charset="0"/>
              </a:rPr>
              <a:t>Next Steps</a:t>
            </a:r>
          </a:p>
        </p:txBody>
      </p:sp>
      <p:sp>
        <p:nvSpPr>
          <p:cNvPr id="2" name="TextBox 1">
            <a:extLst>
              <a:ext uri="{FF2B5EF4-FFF2-40B4-BE49-F238E27FC236}">
                <a16:creationId xmlns:a16="http://schemas.microsoft.com/office/drawing/2014/main" id="{97CE490F-4730-418D-9B0F-6C22FD974B17}"/>
              </a:ext>
            </a:extLst>
          </p:cNvPr>
          <p:cNvSpPr txBox="1"/>
          <p:nvPr/>
        </p:nvSpPr>
        <p:spPr>
          <a:xfrm>
            <a:off x="1774444" y="1416049"/>
            <a:ext cx="8281161"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t>May Revise</a:t>
            </a:r>
          </a:p>
          <a:p>
            <a:pPr marL="571500" indent="-571500">
              <a:buFont typeface="Arial" panose="020B0604020202020204" pitchFamily="34" charset="0"/>
              <a:buChar char="•"/>
            </a:pPr>
            <a:r>
              <a:rPr lang="en-US" sz="3600" dirty="0"/>
              <a:t>2024-2025 LCAP/Budget Development</a:t>
            </a:r>
          </a:p>
          <a:p>
            <a:pPr marL="571500" indent="-571500">
              <a:buFont typeface="Arial" panose="020B0604020202020204" pitchFamily="34" charset="0"/>
              <a:buChar char="•"/>
            </a:pPr>
            <a:r>
              <a:rPr lang="en-US" sz="3600" dirty="0"/>
              <a:t>Continued Budget Discussions</a:t>
            </a:r>
          </a:p>
        </p:txBody>
      </p:sp>
    </p:spTree>
    <p:extLst>
      <p:ext uri="{BB962C8B-B14F-4D97-AF65-F5344CB8AC3E}">
        <p14:creationId xmlns:p14="http://schemas.microsoft.com/office/powerpoint/2010/main" val="2121010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2" y="438150"/>
            <a:ext cx="3216550" cy="572376"/>
          </a:xfrm>
        </p:spPr>
        <p:txBody>
          <a:bodyPr>
            <a:normAutofit/>
          </a:bodyPr>
          <a:lstStyle/>
          <a:p>
            <a:r>
              <a:rPr lang="en-US" sz="3200" dirty="0">
                <a:latin typeface="Cambria" panose="02040503050406030204" pitchFamily="18" charset="0"/>
                <a:ea typeface="Cambria" panose="02040503050406030204" pitchFamily="18" charset="0"/>
              </a:rPr>
              <a:t>Budget Timeline</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38</a:t>
            </a:fld>
            <a:endParaRPr lang="en-US" dirty="0"/>
          </a:p>
        </p:txBody>
      </p:sp>
      <p:pic>
        <p:nvPicPr>
          <p:cNvPr id="6" name="Picture 5">
            <a:extLst>
              <a:ext uri="{FF2B5EF4-FFF2-40B4-BE49-F238E27FC236}">
                <a16:creationId xmlns:a16="http://schemas.microsoft.com/office/drawing/2014/main" id="{1EB47A52-2A14-401B-847E-2D40F29B2BAC}"/>
              </a:ext>
            </a:extLst>
          </p:cNvPr>
          <p:cNvPicPr>
            <a:picLocks noChangeAspect="1"/>
          </p:cNvPicPr>
          <p:nvPr/>
        </p:nvPicPr>
        <p:blipFill>
          <a:blip r:embed="rId3"/>
          <a:stretch>
            <a:fillRect/>
          </a:stretch>
        </p:blipFill>
        <p:spPr>
          <a:xfrm>
            <a:off x="309387" y="1023937"/>
            <a:ext cx="11609445" cy="5006635"/>
          </a:xfrm>
          <a:prstGeom prst="rect">
            <a:avLst/>
          </a:prstGeom>
        </p:spPr>
      </p:pic>
      <p:sp>
        <p:nvSpPr>
          <p:cNvPr id="3" name="Oval 2">
            <a:extLst>
              <a:ext uri="{FF2B5EF4-FFF2-40B4-BE49-F238E27FC236}">
                <a16:creationId xmlns:a16="http://schemas.microsoft.com/office/drawing/2014/main" id="{60F446F4-3C1C-4753-A9AF-CF10D6FF924D}"/>
              </a:ext>
            </a:extLst>
          </p:cNvPr>
          <p:cNvSpPr/>
          <p:nvPr/>
        </p:nvSpPr>
        <p:spPr>
          <a:xfrm>
            <a:off x="7250259" y="3778818"/>
            <a:ext cx="416633" cy="1779227"/>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B4363A4-0742-447F-8F38-05D4CA6F6061}"/>
              </a:ext>
            </a:extLst>
          </p:cNvPr>
          <p:cNvSpPr/>
          <p:nvPr/>
        </p:nvSpPr>
        <p:spPr>
          <a:xfrm>
            <a:off x="7833484" y="3657600"/>
            <a:ext cx="668678" cy="2540977"/>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791FB0AD-7630-40CA-B032-10947A492C6B}"/>
              </a:ext>
            </a:extLst>
          </p:cNvPr>
          <p:cNvSpPr/>
          <p:nvPr/>
        </p:nvSpPr>
        <p:spPr>
          <a:xfrm>
            <a:off x="8032775" y="1279545"/>
            <a:ext cx="416633" cy="1920855"/>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5462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E98F267-B4DD-4DAA-B944-19B979CC7DC0}"/>
              </a:ext>
            </a:extLst>
          </p:cNvPr>
          <p:cNvPicPr>
            <a:picLocks noChangeAspect="1"/>
          </p:cNvPicPr>
          <p:nvPr/>
        </p:nvPicPr>
        <p:blipFill>
          <a:blip r:embed="rId3"/>
          <a:stretch>
            <a:fillRect/>
          </a:stretch>
        </p:blipFill>
        <p:spPr>
          <a:xfrm>
            <a:off x="267442" y="1084232"/>
            <a:ext cx="11440006" cy="5050797"/>
          </a:xfrm>
          <a:prstGeom prst="rect">
            <a:avLst/>
          </a:prstGeom>
        </p:spPr>
      </p:pic>
      <p:sp>
        <p:nvSpPr>
          <p:cNvPr id="2" name="Title 1">
            <a:extLst>
              <a:ext uri="{FF2B5EF4-FFF2-40B4-BE49-F238E27FC236}">
                <a16:creationId xmlns:a16="http://schemas.microsoft.com/office/drawing/2014/main" id="{5E413EEB-C23A-488A-997F-0F5FC29DF165}"/>
              </a:ext>
            </a:extLst>
          </p:cNvPr>
          <p:cNvSpPr>
            <a:spLocks noGrp="1"/>
          </p:cNvSpPr>
          <p:nvPr>
            <p:ph type="ctrTitle"/>
          </p:nvPr>
        </p:nvSpPr>
        <p:spPr>
          <a:xfrm>
            <a:off x="138111" y="438150"/>
            <a:ext cx="3551761" cy="572376"/>
          </a:xfrm>
        </p:spPr>
        <p:txBody>
          <a:bodyPr>
            <a:normAutofit/>
          </a:bodyPr>
          <a:lstStyle/>
          <a:p>
            <a:r>
              <a:rPr lang="en-US" sz="3200" dirty="0">
                <a:latin typeface="Cambria" panose="02040503050406030204" pitchFamily="18" charset="0"/>
                <a:ea typeface="Cambria" panose="02040503050406030204" pitchFamily="18" charset="0"/>
              </a:rPr>
              <a:t>Budget Discussions</a:t>
            </a:r>
          </a:p>
        </p:txBody>
      </p:sp>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39</a:t>
            </a:fld>
            <a:endParaRPr lang="en-US" dirty="0"/>
          </a:p>
        </p:txBody>
      </p:sp>
      <p:sp>
        <p:nvSpPr>
          <p:cNvPr id="13" name="Oval 12">
            <a:extLst>
              <a:ext uri="{FF2B5EF4-FFF2-40B4-BE49-F238E27FC236}">
                <a16:creationId xmlns:a16="http://schemas.microsoft.com/office/drawing/2014/main" id="{133986A0-CC95-4594-9AEF-AEFA4BBE123B}"/>
              </a:ext>
            </a:extLst>
          </p:cNvPr>
          <p:cNvSpPr/>
          <p:nvPr/>
        </p:nvSpPr>
        <p:spPr>
          <a:xfrm>
            <a:off x="5908432" y="1230190"/>
            <a:ext cx="1336430" cy="2495550"/>
          </a:xfrm>
          <a:prstGeom prst="ellipse">
            <a:avLst/>
          </a:prstGeom>
          <a:noFill/>
          <a:ln w="25400">
            <a:solidFill>
              <a:srgbClr val="E6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327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985DC-A2C5-484A-BC66-850A2FC5D29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Interim Budget Reports</a:t>
            </a:r>
          </a:p>
        </p:txBody>
      </p:sp>
      <p:sp>
        <p:nvSpPr>
          <p:cNvPr id="19" name="Rectangle 18">
            <a:extLst>
              <a:ext uri="{FF2B5EF4-FFF2-40B4-BE49-F238E27FC236}">
                <a16:creationId xmlns:a16="http://schemas.microsoft.com/office/drawing/2014/main" id="{B30A7735-47F6-4495-8475-59EC1F0D5E5D}"/>
              </a:ext>
            </a:extLst>
          </p:cNvPr>
          <p:cNvSpPr/>
          <p:nvPr/>
        </p:nvSpPr>
        <p:spPr>
          <a:xfrm>
            <a:off x="3051313" y="1415723"/>
            <a:ext cx="8412791" cy="4026552"/>
          </a:xfrm>
          <a:prstGeom prst="rect">
            <a:avLst/>
          </a:prstGeom>
        </p:spPr>
        <p:txBody>
          <a:bodyPr wrap="square">
            <a:sp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Positive Certification</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District </a:t>
            </a:r>
            <a:r>
              <a:rPr kumimoji="0" lang="en-US"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WILL</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meet its financial obligations for the current and two subsequent fiscal years.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Qualified Certification</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District </a:t>
            </a:r>
            <a:r>
              <a:rPr kumimoji="0" lang="en-US"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MAY NOT</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meet its financial obligations for the current or two subsequent fiscal years.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Negative Certification</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District </a:t>
            </a:r>
            <a:r>
              <a:rPr kumimoji="0" lang="en-US" sz="24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rPr>
              <a:t>WILL BE UNABLE</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to meet its financial obligations for the remainder of the current year or for the subsequent fiscal year.</a:t>
            </a:r>
          </a:p>
        </p:txBody>
      </p:sp>
    </p:spTree>
    <p:extLst>
      <p:ext uri="{BB962C8B-B14F-4D97-AF65-F5344CB8AC3E}">
        <p14:creationId xmlns:p14="http://schemas.microsoft.com/office/powerpoint/2010/main" val="3340108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E4FF5C-FB59-4CAB-B2FF-C433E41F62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89" y="685794"/>
            <a:ext cx="5486411" cy="5486411"/>
          </a:xfrm>
          <a:prstGeom prst="rect">
            <a:avLst/>
          </a:prstGeom>
        </p:spPr>
      </p:pic>
      <p:sp>
        <p:nvSpPr>
          <p:cNvPr id="6" name="TextBox 5">
            <a:extLst>
              <a:ext uri="{FF2B5EF4-FFF2-40B4-BE49-F238E27FC236}">
                <a16:creationId xmlns:a16="http://schemas.microsoft.com/office/drawing/2014/main" id="{FD54EF24-C804-4026-B92F-DB37DE49FFC1}"/>
              </a:ext>
            </a:extLst>
          </p:cNvPr>
          <p:cNvSpPr txBox="1"/>
          <p:nvPr/>
        </p:nvSpPr>
        <p:spPr>
          <a:xfrm>
            <a:off x="6820728" y="550812"/>
            <a:ext cx="5038725" cy="1200329"/>
          </a:xfrm>
          <a:prstGeom prst="rect">
            <a:avLst/>
          </a:prstGeom>
          <a:noFill/>
        </p:spPr>
        <p:txBody>
          <a:bodyPr wrap="square" rtlCol="0">
            <a:spAutoFit/>
          </a:bodyPr>
          <a:lstStyle/>
          <a:p>
            <a:pPr algn="r"/>
            <a:r>
              <a:rPr lang="en-US" sz="7200" dirty="0"/>
              <a:t>Thank you!</a:t>
            </a:r>
          </a:p>
        </p:txBody>
      </p:sp>
      <p:sp>
        <p:nvSpPr>
          <p:cNvPr id="4" name="Slide Number Placeholder 3">
            <a:extLst>
              <a:ext uri="{FF2B5EF4-FFF2-40B4-BE49-F238E27FC236}">
                <a16:creationId xmlns:a16="http://schemas.microsoft.com/office/drawing/2014/main" id="{2A9B1FB0-5070-423F-817B-8B23C0A15079}"/>
              </a:ext>
            </a:extLst>
          </p:cNvPr>
          <p:cNvSpPr>
            <a:spLocks noGrp="1"/>
          </p:cNvSpPr>
          <p:nvPr>
            <p:ph type="sldNum" sz="quarter" idx="12"/>
          </p:nvPr>
        </p:nvSpPr>
        <p:spPr>
          <a:xfrm>
            <a:off x="9022574" y="6356350"/>
            <a:ext cx="2743200" cy="365125"/>
          </a:xfrm>
        </p:spPr>
        <p:txBody>
          <a:bodyPr/>
          <a:lstStyle/>
          <a:p>
            <a:fld id="{79C985DC-A2C5-484A-BC66-850A2FC5D29C}" type="slidenum">
              <a:rPr lang="en-US" smtClean="0"/>
              <a:t>40</a:t>
            </a:fld>
            <a:endParaRPr lang="en-US"/>
          </a:p>
        </p:txBody>
      </p:sp>
      <p:sp>
        <p:nvSpPr>
          <p:cNvPr id="7" name="TextBox 6">
            <a:extLst>
              <a:ext uri="{FF2B5EF4-FFF2-40B4-BE49-F238E27FC236}">
                <a16:creationId xmlns:a16="http://schemas.microsoft.com/office/drawing/2014/main" id="{AC602BB9-A1FD-4634-9852-BDDADB18EECA}"/>
              </a:ext>
            </a:extLst>
          </p:cNvPr>
          <p:cNvSpPr txBox="1"/>
          <p:nvPr/>
        </p:nvSpPr>
        <p:spPr>
          <a:xfrm>
            <a:off x="6954078" y="4860746"/>
            <a:ext cx="5038725" cy="1200329"/>
          </a:xfrm>
          <a:prstGeom prst="rect">
            <a:avLst/>
          </a:prstGeom>
          <a:noFill/>
        </p:spPr>
        <p:txBody>
          <a:bodyPr wrap="square" rtlCol="0">
            <a:spAutoFit/>
          </a:bodyPr>
          <a:lstStyle/>
          <a:p>
            <a:pPr algn="r"/>
            <a:r>
              <a:rPr lang="en-US" sz="7200" dirty="0"/>
              <a:t>Questions?</a:t>
            </a:r>
          </a:p>
        </p:txBody>
      </p:sp>
    </p:spTree>
    <p:extLst>
      <p:ext uri="{BB962C8B-B14F-4D97-AF65-F5344CB8AC3E}">
        <p14:creationId xmlns:p14="http://schemas.microsoft.com/office/powerpoint/2010/main" val="209541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C985DC-A2C5-484A-BC66-850A2FC5D29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Interim Budget Reports</a:t>
            </a:r>
          </a:p>
        </p:txBody>
      </p:sp>
      <p:sp>
        <p:nvSpPr>
          <p:cNvPr id="19" name="Rectangle 18">
            <a:extLst>
              <a:ext uri="{FF2B5EF4-FFF2-40B4-BE49-F238E27FC236}">
                <a16:creationId xmlns:a16="http://schemas.microsoft.com/office/drawing/2014/main" id="{B30A7735-47F6-4495-8475-59EC1F0D5E5D}"/>
              </a:ext>
            </a:extLst>
          </p:cNvPr>
          <p:cNvSpPr/>
          <p:nvPr/>
        </p:nvSpPr>
        <p:spPr>
          <a:xfrm>
            <a:off x="3051313" y="1415723"/>
            <a:ext cx="8412791" cy="4026552"/>
          </a:xfrm>
          <a:prstGeom prst="rect">
            <a:avLst/>
          </a:prstGeom>
        </p:spPr>
        <p:txBody>
          <a:bodyPr wrap="square">
            <a:sp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rPr>
              <a:t>Positive Certification</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rPr>
              <a:t>The District </a:t>
            </a:r>
            <a:r>
              <a:rPr kumimoji="0" lang="en-US" sz="2400" b="1"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rPr>
              <a:t>WILL</a:t>
            </a:r>
            <a:r>
              <a:rPr kumimoji="0" lang="en-US" sz="2400" b="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rPr>
              <a:t> meet its financial obligations for the current and two subsequent fiscal years.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Qualified Certification</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District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MAY NOT</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meet its financial obligations for the current or two subsequent fiscal years.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Negative Certification</a:t>
            </a:r>
          </a:p>
          <a:p>
            <a:pPr marL="742950" marR="0" lvl="1" indent="-2857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District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WILL BE UNABLE</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to meet its financial obligations for the remainder of the current year or for the subsequent fiscal year.</a:t>
            </a:r>
          </a:p>
        </p:txBody>
      </p:sp>
    </p:spTree>
    <p:extLst>
      <p:ext uri="{BB962C8B-B14F-4D97-AF65-F5344CB8AC3E}">
        <p14:creationId xmlns:p14="http://schemas.microsoft.com/office/powerpoint/2010/main" val="109507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6</a:t>
            </a:fld>
            <a:endParaRPr lang="en-US" dirty="0"/>
          </a:p>
        </p:txBody>
      </p:sp>
      <p:pic>
        <p:nvPicPr>
          <p:cNvPr id="14" name="Picture 13">
            <a:extLst>
              <a:ext uri="{FF2B5EF4-FFF2-40B4-BE49-F238E27FC236}">
                <a16:creationId xmlns:a16="http://schemas.microsoft.com/office/drawing/2014/main" id="{88892373-B57E-4791-9A6C-0B648EF038C9}"/>
              </a:ext>
            </a:extLst>
          </p:cNvPr>
          <p:cNvPicPr>
            <a:picLocks noChangeAspect="1"/>
          </p:cNvPicPr>
          <p:nvPr/>
        </p:nvPicPr>
        <p:blipFill>
          <a:blip r:embed="rId3"/>
          <a:stretch>
            <a:fillRect/>
          </a:stretch>
        </p:blipFill>
        <p:spPr>
          <a:xfrm>
            <a:off x="877956" y="3012879"/>
            <a:ext cx="1295402" cy="1251786"/>
          </a:xfrm>
          <a:prstGeom prst="rect">
            <a:avLst/>
          </a:prstGeom>
        </p:spPr>
      </p:pic>
      <p:pic>
        <p:nvPicPr>
          <p:cNvPr id="18" name="Picture 17">
            <a:extLst>
              <a:ext uri="{FF2B5EF4-FFF2-40B4-BE49-F238E27FC236}">
                <a16:creationId xmlns:a16="http://schemas.microsoft.com/office/drawing/2014/main" id="{BF462C8A-5644-4A16-BCFF-D185FF350A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146" y="4871466"/>
            <a:ext cx="1394452" cy="1394452"/>
          </a:xfrm>
          <a:prstGeom prst="rect">
            <a:avLst/>
          </a:prstGeom>
        </p:spPr>
      </p:pic>
      <p:sp>
        <p:nvSpPr>
          <p:cNvPr id="15" name="Title 1">
            <a:extLst>
              <a:ext uri="{FF2B5EF4-FFF2-40B4-BE49-F238E27FC236}">
                <a16:creationId xmlns:a16="http://schemas.microsoft.com/office/drawing/2014/main" id="{40CE1F4A-5CE1-451D-9353-2D628DD8A32C}"/>
              </a:ext>
            </a:extLst>
          </p:cNvPr>
          <p:cNvSpPr>
            <a:spLocks noGrp="1"/>
          </p:cNvSpPr>
          <p:nvPr>
            <p:ph type="ctrTitle"/>
          </p:nvPr>
        </p:nvSpPr>
        <p:spPr>
          <a:xfrm rot="19056004">
            <a:off x="-9573" y="1031227"/>
            <a:ext cx="2734152" cy="1032112"/>
          </a:xfrm>
        </p:spPr>
        <p:txBody>
          <a:bodyPr>
            <a:normAutofit fontScale="90000"/>
          </a:bodyPr>
          <a:lstStyle/>
          <a:p>
            <a:r>
              <a:rPr lang="en-US" sz="3600" dirty="0">
                <a:latin typeface="Cambria" panose="02040503050406030204" pitchFamily="18" charset="0"/>
                <a:ea typeface="Cambria" panose="02040503050406030204" pitchFamily="18" charset="0"/>
              </a:rPr>
              <a:t>Ending Fund Balance</a:t>
            </a:r>
          </a:p>
        </p:txBody>
      </p:sp>
      <p:cxnSp>
        <p:nvCxnSpPr>
          <p:cNvPr id="20" name="Straight Connector 19">
            <a:extLst>
              <a:ext uri="{FF2B5EF4-FFF2-40B4-BE49-F238E27FC236}">
                <a16:creationId xmlns:a16="http://schemas.microsoft.com/office/drawing/2014/main" id="{E233F113-C985-4305-BD8B-CEB48FC4640E}"/>
              </a:ext>
            </a:extLst>
          </p:cNvPr>
          <p:cNvCxnSpPr>
            <a:cxnSpLocks/>
          </p:cNvCxnSpPr>
          <p:nvPr/>
        </p:nvCxnSpPr>
        <p:spPr>
          <a:xfrm flipV="1">
            <a:off x="8565969" y="440294"/>
            <a:ext cx="0" cy="5755832"/>
          </a:xfrm>
          <a:prstGeom prst="line">
            <a:avLst/>
          </a:prstGeom>
          <a:ln w="31750">
            <a:solidFill>
              <a:srgbClr val="F00000"/>
            </a:solidFill>
          </a:ln>
        </p:spPr>
        <p:style>
          <a:lnRef idx="1">
            <a:schemeClr val="accent1"/>
          </a:lnRef>
          <a:fillRef idx="0">
            <a:schemeClr val="accent1"/>
          </a:fillRef>
          <a:effectRef idx="0">
            <a:schemeClr val="accent1"/>
          </a:effectRef>
          <a:fontRef idx="minor">
            <a:schemeClr val="tx1"/>
          </a:fontRef>
        </p:style>
      </p:cxnSp>
      <p:sp>
        <p:nvSpPr>
          <p:cNvPr id="21" name="TextBox 1">
            <a:extLst>
              <a:ext uri="{FF2B5EF4-FFF2-40B4-BE49-F238E27FC236}">
                <a16:creationId xmlns:a16="http://schemas.microsoft.com/office/drawing/2014/main" id="{D7D667D7-D632-421A-A6C7-3C0DC88E7843}"/>
              </a:ext>
            </a:extLst>
          </p:cNvPr>
          <p:cNvSpPr txBox="1"/>
          <p:nvPr/>
        </p:nvSpPr>
        <p:spPr>
          <a:xfrm>
            <a:off x="7721949" y="556140"/>
            <a:ext cx="1187487"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sym typeface="Wingdings" panose="05000000000000000000" pitchFamily="2" charset="2"/>
              </a:rPr>
              <a:t> </a:t>
            </a:r>
            <a:r>
              <a:rPr lang="en-US" sz="1200" b="1" dirty="0"/>
              <a:t>Actuals</a:t>
            </a:r>
          </a:p>
        </p:txBody>
      </p:sp>
      <p:sp>
        <p:nvSpPr>
          <p:cNvPr id="22" name="TextBox 1">
            <a:extLst>
              <a:ext uri="{FF2B5EF4-FFF2-40B4-BE49-F238E27FC236}">
                <a16:creationId xmlns:a16="http://schemas.microsoft.com/office/drawing/2014/main" id="{8B197468-DF9E-4C5B-90CF-34ACBDC010AE}"/>
              </a:ext>
            </a:extLst>
          </p:cNvPr>
          <p:cNvSpPr txBox="1"/>
          <p:nvPr/>
        </p:nvSpPr>
        <p:spPr>
          <a:xfrm>
            <a:off x="8615212" y="556140"/>
            <a:ext cx="1752071" cy="27572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a:t>Projections </a:t>
            </a:r>
            <a:r>
              <a:rPr lang="en-US" sz="1200" b="1" dirty="0">
                <a:sym typeface="Wingdings" panose="05000000000000000000" pitchFamily="2" charset="2"/>
              </a:rPr>
              <a:t></a:t>
            </a:r>
            <a:endParaRPr lang="en-US" sz="1200" b="1" dirty="0"/>
          </a:p>
        </p:txBody>
      </p:sp>
      <p:graphicFrame>
        <p:nvGraphicFramePr>
          <p:cNvPr id="19" name="Chart 18">
            <a:extLst>
              <a:ext uri="{FF2B5EF4-FFF2-40B4-BE49-F238E27FC236}">
                <a16:creationId xmlns:a16="http://schemas.microsoft.com/office/drawing/2014/main" id="{6110E781-B96F-4C12-8643-DFFB1D1B4E84}"/>
              </a:ext>
            </a:extLst>
          </p:cNvPr>
          <p:cNvGraphicFramePr>
            <a:graphicFrameLocks noGrp="1"/>
          </p:cNvGraphicFramePr>
          <p:nvPr>
            <p:extLst>
              <p:ext uri="{D42A27DB-BD31-4B8C-83A1-F6EECF244321}">
                <p14:modId xmlns:p14="http://schemas.microsoft.com/office/powerpoint/2010/main" val="2787954722"/>
              </p:ext>
            </p:extLst>
          </p:nvPr>
        </p:nvGraphicFramePr>
        <p:xfrm>
          <a:off x="2441979" y="290634"/>
          <a:ext cx="9434334" cy="627673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7305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7</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24" name="Title 1">
            <a:extLst>
              <a:ext uri="{FF2B5EF4-FFF2-40B4-BE49-F238E27FC236}">
                <a16:creationId xmlns:a16="http://schemas.microsoft.com/office/drawing/2014/main" id="{A7AB20E1-7835-447A-B044-B5F386F36D73}"/>
              </a:ext>
            </a:extLst>
          </p:cNvPr>
          <p:cNvSpPr>
            <a:spLocks noGrp="1"/>
          </p:cNvSpPr>
          <p:nvPr>
            <p:ph type="ctrTitle"/>
          </p:nvPr>
        </p:nvSpPr>
        <p:spPr>
          <a:xfrm rot="19056004">
            <a:off x="-29002" y="1042114"/>
            <a:ext cx="2734152" cy="974487"/>
          </a:xfrm>
        </p:spPr>
        <p:txBody>
          <a:bodyPr>
            <a:normAutofit fontScale="90000"/>
          </a:bodyPr>
          <a:lstStyle/>
          <a:p>
            <a:r>
              <a:rPr lang="en-US" sz="3600" dirty="0"/>
              <a:t>Official Assumptions</a:t>
            </a:r>
            <a:endParaRPr lang="en-US" sz="3600" dirty="0">
              <a:latin typeface="Cambria" panose="02040503050406030204" pitchFamily="18" charset="0"/>
              <a:ea typeface="Cambria" panose="02040503050406030204" pitchFamily="18" charset="0"/>
            </a:endParaRPr>
          </a:p>
        </p:txBody>
      </p:sp>
      <p:sp>
        <p:nvSpPr>
          <p:cNvPr id="21" name="TextBox 20">
            <a:extLst>
              <a:ext uri="{FF2B5EF4-FFF2-40B4-BE49-F238E27FC236}">
                <a16:creationId xmlns:a16="http://schemas.microsoft.com/office/drawing/2014/main" id="{8E0145A3-2E78-4C32-ADDF-A79C5BF58175}"/>
              </a:ext>
            </a:extLst>
          </p:cNvPr>
          <p:cNvSpPr txBox="1"/>
          <p:nvPr/>
        </p:nvSpPr>
        <p:spPr>
          <a:xfrm>
            <a:off x="2754247" y="4113032"/>
            <a:ext cx="6378866" cy="1754326"/>
          </a:xfrm>
          <a:prstGeom prst="rect">
            <a:avLst/>
          </a:prstGeom>
          <a:noFill/>
        </p:spPr>
        <p:txBody>
          <a:bodyPr wrap="square" rtlCol="0">
            <a:spAutoFit/>
          </a:bodyPr>
          <a:lstStyle/>
          <a:p>
            <a:pPr marL="285750" indent="-285750">
              <a:buFont typeface="Arial" panose="020B0604020202020204" pitchFamily="34" charset="0"/>
              <a:buChar char="•"/>
            </a:pPr>
            <a:r>
              <a:rPr lang="en-US" dirty="0"/>
              <a:t>COLA</a:t>
            </a:r>
          </a:p>
          <a:p>
            <a:pPr marL="742950" lvl="1" indent="-285750">
              <a:buFont typeface="Arial" panose="020B0604020202020204" pitchFamily="34" charset="0"/>
              <a:buChar char="•"/>
            </a:pPr>
            <a:r>
              <a:rPr lang="en-US" dirty="0"/>
              <a:t>Decreases in percentages since first interim</a:t>
            </a:r>
          </a:p>
          <a:p>
            <a:pPr marL="285750" indent="-285750">
              <a:buFont typeface="Arial" panose="020B0604020202020204" pitchFamily="34" charset="0"/>
              <a:buChar char="•"/>
            </a:pPr>
            <a:r>
              <a:rPr lang="en-US" dirty="0"/>
              <a:t>ADA</a:t>
            </a:r>
          </a:p>
          <a:p>
            <a:pPr marL="742950" lvl="1" indent="-285750">
              <a:buFont typeface="Arial" panose="020B0604020202020204" pitchFamily="34" charset="0"/>
              <a:buChar char="•"/>
            </a:pPr>
            <a:r>
              <a:rPr lang="en-US" dirty="0"/>
              <a:t>Increases in UPP and attendance factor</a:t>
            </a:r>
          </a:p>
          <a:p>
            <a:pPr marL="285750" indent="-285750">
              <a:buFont typeface="Arial" panose="020B0604020202020204" pitchFamily="34" charset="0"/>
              <a:buChar char="•"/>
            </a:pPr>
            <a:r>
              <a:rPr lang="en-US" dirty="0"/>
              <a:t>PERS</a:t>
            </a:r>
          </a:p>
          <a:p>
            <a:pPr marL="742950" lvl="1" indent="-285750">
              <a:buFont typeface="Arial" panose="020B0604020202020204" pitchFamily="34" charset="0"/>
              <a:buChar char="•"/>
            </a:pPr>
            <a:r>
              <a:rPr lang="en-US" dirty="0"/>
              <a:t>Incremental increases since first interim</a:t>
            </a:r>
            <a:endParaRPr lang="en-US" dirty="0">
              <a:solidFill>
                <a:srgbClr val="FF0000"/>
              </a:solidFill>
            </a:endParaRPr>
          </a:p>
        </p:txBody>
      </p:sp>
      <p:pic>
        <p:nvPicPr>
          <p:cNvPr id="14" name="Picture 13">
            <a:extLst>
              <a:ext uri="{FF2B5EF4-FFF2-40B4-BE49-F238E27FC236}">
                <a16:creationId xmlns:a16="http://schemas.microsoft.com/office/drawing/2014/main" id="{FA4012B2-2ACE-419A-9D30-1BD39C0FB4F9}"/>
              </a:ext>
            </a:extLst>
          </p:cNvPr>
          <p:cNvPicPr>
            <a:picLocks noChangeAspect="1"/>
          </p:cNvPicPr>
          <p:nvPr/>
        </p:nvPicPr>
        <p:blipFill>
          <a:blip r:embed="rId5"/>
          <a:stretch>
            <a:fillRect/>
          </a:stretch>
        </p:blipFill>
        <p:spPr>
          <a:xfrm>
            <a:off x="2828132" y="488310"/>
            <a:ext cx="8652379" cy="3133488"/>
          </a:xfrm>
          <a:prstGeom prst="rect">
            <a:avLst/>
          </a:prstGeom>
        </p:spPr>
      </p:pic>
    </p:spTree>
    <p:extLst>
      <p:ext uri="{BB962C8B-B14F-4D97-AF65-F5344CB8AC3E}">
        <p14:creationId xmlns:p14="http://schemas.microsoft.com/office/powerpoint/2010/main" val="229672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8</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pic>
        <p:nvPicPr>
          <p:cNvPr id="15" name="Picture 14">
            <a:extLst>
              <a:ext uri="{FF2B5EF4-FFF2-40B4-BE49-F238E27FC236}">
                <a16:creationId xmlns:a16="http://schemas.microsoft.com/office/drawing/2014/main" id="{2B86AA30-79A1-471F-AB72-2457E3E0B823}"/>
              </a:ext>
            </a:extLst>
          </p:cNvPr>
          <p:cNvPicPr>
            <a:picLocks noChangeAspect="1"/>
          </p:cNvPicPr>
          <p:nvPr/>
        </p:nvPicPr>
        <p:blipFill>
          <a:blip r:embed="rId5"/>
          <a:stretch>
            <a:fillRect/>
          </a:stretch>
        </p:blipFill>
        <p:spPr>
          <a:xfrm>
            <a:off x="3145577" y="417129"/>
            <a:ext cx="8295752" cy="6023741"/>
          </a:xfrm>
          <a:prstGeom prst="rect">
            <a:avLst/>
          </a:prstGeom>
        </p:spPr>
      </p:pic>
      <p:sp>
        <p:nvSpPr>
          <p:cNvPr id="16" name="TextBox 15">
            <a:extLst>
              <a:ext uri="{FF2B5EF4-FFF2-40B4-BE49-F238E27FC236}">
                <a16:creationId xmlns:a16="http://schemas.microsoft.com/office/drawing/2014/main" id="{13B868C2-4A51-4ABF-916E-0B43754CD3F9}"/>
              </a:ext>
            </a:extLst>
          </p:cNvPr>
          <p:cNvSpPr txBox="1"/>
          <p:nvPr/>
        </p:nvSpPr>
        <p:spPr>
          <a:xfrm>
            <a:off x="7526216" y="452139"/>
            <a:ext cx="3915114" cy="1077218"/>
          </a:xfrm>
          <a:prstGeom prst="rect">
            <a:avLst/>
          </a:prstGeom>
          <a:noFill/>
        </p:spPr>
        <p:txBody>
          <a:bodyPr wrap="square" rtlCol="0">
            <a:spAutoFit/>
          </a:bodyPr>
          <a:lstStyle/>
          <a:p>
            <a:r>
              <a:rPr lang="en-US" sz="1600" u="sng" dirty="0"/>
              <a:t>Sources</a:t>
            </a:r>
          </a:p>
          <a:p>
            <a:r>
              <a:rPr lang="en-US" sz="1600" dirty="0"/>
              <a:t>2013-2014 –&gt; 2022-23: CDE </a:t>
            </a:r>
            <a:r>
              <a:rPr lang="en-US" sz="1600" dirty="0" err="1"/>
              <a:t>DataQuest</a:t>
            </a:r>
            <a:endParaRPr lang="en-US" sz="1600" dirty="0"/>
          </a:p>
          <a:p>
            <a:r>
              <a:rPr lang="en-US" sz="1600" dirty="0"/>
              <a:t>2023-2024: Uncertified CALPADS Submission</a:t>
            </a:r>
          </a:p>
          <a:p>
            <a:r>
              <a:rPr lang="en-US" sz="1600" dirty="0"/>
              <a:t>Includes ALA</a:t>
            </a:r>
          </a:p>
        </p:txBody>
      </p:sp>
      <p:sp>
        <p:nvSpPr>
          <p:cNvPr id="19" name="Title 1">
            <a:extLst>
              <a:ext uri="{FF2B5EF4-FFF2-40B4-BE49-F238E27FC236}">
                <a16:creationId xmlns:a16="http://schemas.microsoft.com/office/drawing/2014/main" id="{E7B523E6-AA58-4562-847F-99EEF294E9A7}"/>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spTree>
    <p:extLst>
      <p:ext uri="{BB962C8B-B14F-4D97-AF65-F5344CB8AC3E}">
        <p14:creationId xmlns:p14="http://schemas.microsoft.com/office/powerpoint/2010/main" val="2509874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46C29F-90AD-482D-9352-192E7C914BE7}"/>
              </a:ext>
            </a:extLst>
          </p:cNvPr>
          <p:cNvSpPr/>
          <p:nvPr/>
        </p:nvSpPr>
        <p:spPr>
          <a:xfrm>
            <a:off x="1" y="1"/>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BFAB51B-BFB9-47AC-933E-2218F8DFB7B2}"/>
              </a:ext>
            </a:extLst>
          </p:cNvPr>
          <p:cNvSpPr/>
          <p:nvPr/>
        </p:nvSpPr>
        <p:spPr>
          <a:xfrm>
            <a:off x="3038063" y="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C877856-5D97-4D48-82A3-AA537E633C78}"/>
              </a:ext>
            </a:extLst>
          </p:cNvPr>
          <p:cNvSpPr/>
          <p:nvPr/>
        </p:nvSpPr>
        <p:spPr>
          <a:xfrm>
            <a:off x="6089375" y="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5063657-61DA-4836-91C6-FAFD8BEC0303}"/>
              </a:ext>
            </a:extLst>
          </p:cNvPr>
          <p:cNvSpPr/>
          <p:nvPr/>
        </p:nvSpPr>
        <p:spPr>
          <a:xfrm>
            <a:off x="9140687" y="1"/>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0F4C65D-83CD-4B2C-97E2-1347C1F9E537}"/>
              </a:ext>
            </a:extLst>
          </p:cNvPr>
          <p:cNvSpPr/>
          <p:nvPr/>
        </p:nvSpPr>
        <p:spPr>
          <a:xfrm>
            <a:off x="6102625" y="6629399"/>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97E2C52-030F-420E-B522-1945B79129E2}"/>
              </a:ext>
            </a:extLst>
          </p:cNvPr>
          <p:cNvSpPr/>
          <p:nvPr/>
        </p:nvSpPr>
        <p:spPr>
          <a:xfrm>
            <a:off x="3051313"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6AC5417-88DD-4CED-B7C4-4DB57457142A}"/>
              </a:ext>
            </a:extLst>
          </p:cNvPr>
          <p:cNvSpPr/>
          <p:nvPr/>
        </p:nvSpPr>
        <p:spPr>
          <a:xfrm>
            <a:off x="1" y="6629400"/>
            <a:ext cx="3051312" cy="2286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E87AE77-0170-432E-8F14-31319A9BE513}"/>
              </a:ext>
            </a:extLst>
          </p:cNvPr>
          <p:cNvSpPr/>
          <p:nvPr/>
        </p:nvSpPr>
        <p:spPr>
          <a:xfrm>
            <a:off x="9153937" y="6629400"/>
            <a:ext cx="3051312"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182D44B1-A76B-43AD-8DDB-FC76ACD074A2}"/>
              </a:ext>
            </a:extLst>
          </p:cNvPr>
          <p:cNvSpPr>
            <a:spLocks noGrp="1"/>
          </p:cNvSpPr>
          <p:nvPr>
            <p:ph type="sldNum" sz="quarter" idx="12"/>
          </p:nvPr>
        </p:nvSpPr>
        <p:spPr>
          <a:xfrm>
            <a:off x="9133113" y="6265918"/>
            <a:ext cx="2743200" cy="365125"/>
          </a:xfrm>
        </p:spPr>
        <p:txBody>
          <a:bodyPr/>
          <a:lstStyle/>
          <a:p>
            <a:fld id="{79C985DC-A2C5-484A-BC66-850A2FC5D29C}" type="slidenum">
              <a:rPr lang="en-US" smtClean="0"/>
              <a:t>9</a:t>
            </a:fld>
            <a:endParaRPr lang="en-US" dirty="0"/>
          </a:p>
        </p:txBody>
      </p:sp>
      <p:pic>
        <p:nvPicPr>
          <p:cNvPr id="22" name="Picture 21">
            <a:extLst>
              <a:ext uri="{FF2B5EF4-FFF2-40B4-BE49-F238E27FC236}">
                <a16:creationId xmlns:a16="http://schemas.microsoft.com/office/drawing/2014/main" id="{22F0303D-DD52-4B54-AB47-48743364BC02}"/>
              </a:ext>
            </a:extLst>
          </p:cNvPr>
          <p:cNvPicPr>
            <a:picLocks noChangeAspect="1"/>
          </p:cNvPicPr>
          <p:nvPr/>
        </p:nvPicPr>
        <p:blipFill>
          <a:blip r:embed="rId3"/>
          <a:stretch>
            <a:fillRect/>
          </a:stretch>
        </p:blipFill>
        <p:spPr>
          <a:xfrm>
            <a:off x="887481" y="3003354"/>
            <a:ext cx="1295402" cy="1251786"/>
          </a:xfrm>
          <a:prstGeom prst="rect">
            <a:avLst/>
          </a:prstGeom>
        </p:spPr>
      </p:pic>
      <p:pic>
        <p:nvPicPr>
          <p:cNvPr id="23" name="Picture 22">
            <a:extLst>
              <a:ext uri="{FF2B5EF4-FFF2-40B4-BE49-F238E27FC236}">
                <a16:creationId xmlns:a16="http://schemas.microsoft.com/office/drawing/2014/main" id="{F94D5588-C646-4999-86CA-45BE08486F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671" y="4861941"/>
            <a:ext cx="1394452" cy="1394452"/>
          </a:xfrm>
          <a:prstGeom prst="rect">
            <a:avLst/>
          </a:prstGeom>
        </p:spPr>
      </p:pic>
      <p:sp>
        <p:nvSpPr>
          <p:cNvPr id="18" name="Title 1">
            <a:extLst>
              <a:ext uri="{FF2B5EF4-FFF2-40B4-BE49-F238E27FC236}">
                <a16:creationId xmlns:a16="http://schemas.microsoft.com/office/drawing/2014/main" id="{7554E9D8-FCC2-480F-BB75-79668DB910E4}"/>
              </a:ext>
            </a:extLst>
          </p:cNvPr>
          <p:cNvSpPr txBox="1">
            <a:spLocks/>
          </p:cNvSpPr>
          <p:nvPr/>
        </p:nvSpPr>
        <p:spPr>
          <a:xfrm rot="19056004">
            <a:off x="-31972" y="796042"/>
            <a:ext cx="2734152" cy="13988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Cambria" panose="02040503050406030204" pitchFamily="18" charset="0"/>
                <a:ea typeface="Cambria" panose="02040503050406030204" pitchFamily="18" charset="0"/>
                <a:cs typeface="+mj-cs"/>
              </a:defRPr>
            </a:lvl1pPr>
          </a:lstStyle>
          <a:p>
            <a:r>
              <a:rPr lang="en-US" sz="3600" dirty="0"/>
              <a:t>Enrollment,</a:t>
            </a:r>
            <a:br>
              <a:rPr lang="en-US" sz="3600" dirty="0"/>
            </a:br>
            <a:r>
              <a:rPr lang="en-US" sz="3600" dirty="0"/>
              <a:t>ADA, and Funded ADA</a:t>
            </a:r>
          </a:p>
        </p:txBody>
      </p:sp>
      <p:graphicFrame>
        <p:nvGraphicFramePr>
          <p:cNvPr id="19" name="Chart 18">
            <a:extLst>
              <a:ext uri="{FF2B5EF4-FFF2-40B4-BE49-F238E27FC236}">
                <a16:creationId xmlns:a16="http://schemas.microsoft.com/office/drawing/2014/main" id="{438FC334-C01F-41F2-BEB1-4F5132D26D8A}"/>
              </a:ext>
            </a:extLst>
          </p:cNvPr>
          <p:cNvGraphicFramePr>
            <a:graphicFrameLocks noGrp="1"/>
          </p:cNvGraphicFramePr>
          <p:nvPr>
            <p:extLst>
              <p:ext uri="{D42A27DB-BD31-4B8C-83A1-F6EECF244321}">
                <p14:modId xmlns:p14="http://schemas.microsoft.com/office/powerpoint/2010/main" val="491752437"/>
              </p:ext>
            </p:extLst>
          </p:nvPr>
        </p:nvGraphicFramePr>
        <p:xfrm>
          <a:off x="2950351" y="293336"/>
          <a:ext cx="8665221" cy="627132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82935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34760</TotalTime>
  <Words>1891</Words>
  <Application>Microsoft Office PowerPoint</Application>
  <PresentationFormat>Widescreen</PresentationFormat>
  <Paragraphs>408</Paragraphs>
  <Slides>40</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Calibri Light</vt:lpstr>
      <vt:lpstr>Cambria</vt:lpstr>
      <vt:lpstr>Courier New</vt:lpstr>
      <vt:lpstr>Symbol</vt:lpstr>
      <vt:lpstr>Times New Roman</vt:lpstr>
      <vt:lpstr>Wingdings</vt:lpstr>
      <vt:lpstr>Office Theme</vt:lpstr>
      <vt:lpstr>Santa Ana Unified School District 2023-2024 Second Interim Report</vt:lpstr>
      <vt:lpstr>Budget Timeline</vt:lpstr>
      <vt:lpstr>Budget Timeline</vt:lpstr>
      <vt:lpstr>Interim Budget Reports</vt:lpstr>
      <vt:lpstr>Interim Budget Reports</vt:lpstr>
      <vt:lpstr>Ending Fund Balance</vt:lpstr>
      <vt:lpstr>Official Assumptions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Revenue</vt:lpstr>
      <vt:lpstr>Revenue</vt:lpstr>
      <vt:lpstr>LCFF Revenue</vt:lpstr>
      <vt:lpstr>Revenue</vt:lpstr>
      <vt:lpstr>COVID Relief Grant Funds</vt:lpstr>
      <vt:lpstr>COVID Relief Grant Funds</vt:lpstr>
      <vt:lpstr>COVID Relief Grant Funds</vt:lpstr>
      <vt:lpstr>COVID Relief Grant Funds</vt:lpstr>
      <vt:lpstr>PowerPoint Presentation</vt:lpstr>
      <vt:lpstr>PowerPoint Presentation</vt:lpstr>
      <vt:lpstr>PowerPoint Presentation</vt:lpstr>
      <vt:lpstr>Salaries &amp; Benefits</vt:lpstr>
      <vt:lpstr>Salaries &amp; Benefits</vt:lpstr>
      <vt:lpstr>Supplies, Services, &amp; Capital Outlay</vt:lpstr>
      <vt:lpstr>Supplies, Services, &amp; Capital Outlay</vt:lpstr>
      <vt:lpstr>PowerPoint Presentation</vt:lpstr>
      <vt:lpstr>Total Revenue &amp; Expenditures</vt:lpstr>
      <vt:lpstr>Total Revenue &amp; Expenditures</vt:lpstr>
      <vt:lpstr>Ending Fund Balance</vt:lpstr>
      <vt:lpstr>Ending Fund Balance</vt:lpstr>
      <vt:lpstr>Next Steps</vt:lpstr>
      <vt:lpstr>Budget Timeline</vt:lpstr>
      <vt:lpstr>Budget Discussions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Ana Unified School District Proposed 2023-24 Budget</dc:title>
  <dc:creator>Ron.Hacker@SAUSD.US</dc:creator>
  <cp:lastModifiedBy>Hacker, Ron</cp:lastModifiedBy>
  <cp:revision>306</cp:revision>
  <cp:lastPrinted>2024-03-12T15:51:05Z</cp:lastPrinted>
  <dcterms:created xsi:type="dcterms:W3CDTF">2022-06-03T20:56:57Z</dcterms:created>
  <dcterms:modified xsi:type="dcterms:W3CDTF">2024-03-12T15:57:42Z</dcterms:modified>
</cp:coreProperties>
</file>